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331" r:id="rId5"/>
    <p:sldId id="332" r:id="rId6"/>
    <p:sldId id="334" r:id="rId7"/>
    <p:sldId id="337" r:id="rId8"/>
    <p:sldId id="336" r:id="rId9"/>
  </p:sldIdLst>
  <p:sldSz cx="6858000" cy="9144000" type="screen4x3"/>
  <p:notesSz cx="6858000" cy="9144000"/>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AFAF9"/>
    <a:srgbClr val="50AEE3"/>
    <a:srgbClr val="E9E8E0"/>
    <a:srgbClr val="47A1CF"/>
    <a:srgbClr val="344931"/>
    <a:srgbClr val="5A3E58"/>
    <a:srgbClr val="A8C7F2"/>
    <a:srgbClr val="669933"/>
    <a:srgbClr val="4163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02" autoAdjust="0"/>
    <p:restoredTop sz="99893" autoAdjust="0"/>
  </p:normalViewPr>
  <p:slideViewPr>
    <p:cSldViewPr>
      <p:cViewPr varScale="1">
        <p:scale>
          <a:sx n="88" d="100"/>
          <a:sy n="88" d="100"/>
        </p:scale>
        <p:origin x="3630" y="90"/>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http://intranet.corelogic.asia/MarketTeams/Marketing/Marketing%20Documents/Templates%20(PPT,%20Word,%20Excel)/Research%20Only/Monthly%20Rental%20Report/Rental%20report%20data.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http://intranet.corelogic.asia/MarketTeams/Marketing/Marketing%20Documents/Templates%20(PPT,%20Word,%20Excel)/Research%20Only/Monthly%20Rental%20Report/Rental%20report%20data.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http://intranet.corelogic.asia/MarketTeams/Marketing/Marketing%20Documents/Templates%20(PPT,%20Word,%20Excel)/Research%20Only/Monthly%20Rental%20Report/Rental%20report%20data.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oleObject" Target="http://intranet.corelogic.asia/MarketTeams/Marketing/Marketing%20Documents/Templates%20(PPT,%20Word,%20Excel)/Research%20Only/Monthly%20Rental%20Report/Rental%20report%20data.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http://intranet.corelogic.asia/MarketTeams/Marketing/Marketing%20Documents/Templates%20(PPT,%20Word,%20Excel)/Research%20Only/Monthly%20Rental%20Report/Rental%20report%20data.xlsx" TargetMode="External"/><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oleObject" Target="http://intranet.corelogic.asia/MarketTeams/Marketing/Marketing%20Documents/Templates%20(PPT,%20Word,%20Excel)/Research%20Only/Monthly%20Rental%20Report/Rental%20report%20data.xlsx"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1677487052010794"/>
          <c:y val="7.9311944461517292E-2"/>
          <c:w val="0.63068051526357038"/>
          <c:h val="0.77193032519397198"/>
        </c:manualLayout>
      </c:layout>
      <c:barChart>
        <c:barDir val="bar"/>
        <c:grouping val="clustered"/>
        <c:varyColors val="0"/>
        <c:ser>
          <c:idx val="0"/>
          <c:order val="0"/>
          <c:spPr>
            <a:solidFill>
              <a:srgbClr val="006699"/>
            </a:solidFill>
          </c:spPr>
          <c:invertIfNegative val="0"/>
          <c:dPt>
            <c:idx val="8"/>
            <c:invertIfNegative val="0"/>
            <c:bubble3D val="0"/>
            <c:spPr>
              <a:solidFill>
                <a:srgbClr val="FF990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Rents!$I$255:$I$263</c:f>
              <c:strCache>
                <c:ptCount val="9"/>
                <c:pt idx="0">
                  <c:v>Sydney</c:v>
                </c:pt>
                <c:pt idx="1">
                  <c:v>Melbourne</c:v>
                </c:pt>
                <c:pt idx="2">
                  <c:v>Brisbane</c:v>
                </c:pt>
                <c:pt idx="3">
                  <c:v>Adelaide</c:v>
                </c:pt>
                <c:pt idx="4">
                  <c:v>Perth</c:v>
                </c:pt>
                <c:pt idx="5">
                  <c:v>Hobart</c:v>
                </c:pt>
                <c:pt idx="6">
                  <c:v>Darwin</c:v>
                </c:pt>
                <c:pt idx="7">
                  <c:v>Canberra</c:v>
                </c:pt>
                <c:pt idx="8">
                  <c:v>Combined Capitals</c:v>
                </c:pt>
              </c:strCache>
            </c:strRef>
          </c:cat>
          <c:val>
            <c:numRef>
              <c:f>Rents!$J$255:$J$263</c:f>
              <c:numCache>
                <c:formatCode>0.0%</c:formatCode>
                <c:ptCount val="9"/>
                <c:pt idx="0">
                  <c:v>2.3173068980063181E-2</c:v>
                </c:pt>
                <c:pt idx="1">
                  <c:v>2.1176004494975524E-2</c:v>
                </c:pt>
                <c:pt idx="2">
                  <c:v>1.2897509711705415E-2</c:v>
                </c:pt>
                <c:pt idx="3">
                  <c:v>3.5252459090588874E-3</c:v>
                </c:pt>
                <c:pt idx="4">
                  <c:v>-5.4832790311854784E-2</c:v>
                </c:pt>
                <c:pt idx="5">
                  <c:v>2.1507194440840479E-2</c:v>
                </c:pt>
                <c:pt idx="6">
                  <c:v>-9.5367257529244992E-2</c:v>
                </c:pt>
                <c:pt idx="7">
                  <c:v>5.8008207088175775E-3</c:v>
                </c:pt>
                <c:pt idx="8">
                  <c:v>7.0890428632411412E-3</c:v>
                </c:pt>
              </c:numCache>
            </c:numRef>
          </c:val>
        </c:ser>
        <c:dLbls>
          <c:showLegendKey val="0"/>
          <c:showVal val="0"/>
          <c:showCatName val="0"/>
          <c:showSerName val="0"/>
          <c:showPercent val="0"/>
          <c:showBubbleSize val="0"/>
        </c:dLbls>
        <c:gapWidth val="30"/>
        <c:axId val="342142136"/>
        <c:axId val="349141320"/>
      </c:barChart>
      <c:catAx>
        <c:axId val="342142136"/>
        <c:scaling>
          <c:orientation val="minMax"/>
        </c:scaling>
        <c:delete val="0"/>
        <c:axPos val="l"/>
        <c:numFmt formatCode="General" sourceLinked="0"/>
        <c:majorTickMark val="out"/>
        <c:minorTickMark val="none"/>
        <c:tickLblPos val="low"/>
        <c:crossAx val="349141320"/>
        <c:crosses val="autoZero"/>
        <c:auto val="1"/>
        <c:lblAlgn val="ctr"/>
        <c:lblOffset val="100"/>
        <c:noMultiLvlLbl val="0"/>
      </c:catAx>
      <c:valAx>
        <c:axId val="349141320"/>
        <c:scaling>
          <c:orientation val="minMax"/>
        </c:scaling>
        <c:delete val="0"/>
        <c:axPos val="b"/>
        <c:numFmt formatCode="0%" sourceLinked="0"/>
        <c:majorTickMark val="out"/>
        <c:minorTickMark val="none"/>
        <c:tickLblPos val="nextTo"/>
        <c:crossAx val="342142136"/>
        <c:crosses val="autoZero"/>
        <c:crossBetween val="between"/>
      </c:valAx>
    </c:plotArea>
    <c:plotVisOnly val="1"/>
    <c:dispBlanksAs val="gap"/>
    <c:showDLblsOverMax val="0"/>
  </c:chart>
  <c:spPr>
    <a:noFill/>
    <a:ln>
      <a:noFill/>
    </a:ln>
  </c:spPr>
  <c:txPr>
    <a:bodyPr/>
    <a:lstStyle/>
    <a:p>
      <a:pPr>
        <a:defRPr sz="70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1985895706377632"/>
          <c:y val="0.10153782193013441"/>
          <c:w val="0.61866455784528074"/>
          <c:h val="0.77344709639624321"/>
        </c:manualLayout>
      </c:layout>
      <c:barChart>
        <c:barDir val="bar"/>
        <c:grouping val="clustered"/>
        <c:varyColors val="0"/>
        <c:ser>
          <c:idx val="0"/>
          <c:order val="0"/>
          <c:spPr>
            <a:solidFill>
              <a:srgbClr val="006699"/>
            </a:solidFill>
          </c:spPr>
          <c:invertIfNegative val="0"/>
          <c:dPt>
            <c:idx val="8"/>
            <c:invertIfNegative val="0"/>
            <c:bubble3D val="0"/>
            <c:spPr>
              <a:solidFill>
                <a:srgbClr val="FF990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Rents!$I$267:$I$275</c:f>
              <c:strCache>
                <c:ptCount val="9"/>
                <c:pt idx="0">
                  <c:v>Sydney</c:v>
                </c:pt>
                <c:pt idx="1">
                  <c:v>Melbourne</c:v>
                </c:pt>
                <c:pt idx="2">
                  <c:v>Brisbane</c:v>
                </c:pt>
                <c:pt idx="3">
                  <c:v>Adelaide</c:v>
                </c:pt>
                <c:pt idx="4">
                  <c:v>Perth</c:v>
                </c:pt>
                <c:pt idx="5">
                  <c:v>Hobart</c:v>
                </c:pt>
                <c:pt idx="6">
                  <c:v>Darwin</c:v>
                </c:pt>
                <c:pt idx="7">
                  <c:v>Canberra</c:v>
                </c:pt>
                <c:pt idx="8">
                  <c:v>Combined Capitals</c:v>
                </c:pt>
              </c:strCache>
            </c:strRef>
          </c:cat>
          <c:val>
            <c:numRef>
              <c:f>Rents!$J$267:$J$275</c:f>
              <c:numCache>
                <c:formatCode>0.0%</c:formatCode>
                <c:ptCount val="9"/>
                <c:pt idx="0">
                  <c:v>2.9106344175816375E-2</c:v>
                </c:pt>
                <c:pt idx="1">
                  <c:v>1.8179089610525487E-2</c:v>
                </c:pt>
                <c:pt idx="2">
                  <c:v>-1.6243056419190929E-3</c:v>
                </c:pt>
                <c:pt idx="3">
                  <c:v>2.8339456605467046E-3</c:v>
                </c:pt>
                <c:pt idx="4">
                  <c:v>-7.1960566127823658E-2</c:v>
                </c:pt>
                <c:pt idx="5">
                  <c:v>4.1347303012229678E-2</c:v>
                </c:pt>
                <c:pt idx="6">
                  <c:v>-8.1130167705009082E-2</c:v>
                </c:pt>
                <c:pt idx="7">
                  <c:v>-8.2856291495405614E-3</c:v>
                </c:pt>
                <c:pt idx="8">
                  <c:v>1.6188493329944358E-2</c:v>
                </c:pt>
              </c:numCache>
            </c:numRef>
          </c:val>
        </c:ser>
        <c:dLbls>
          <c:showLegendKey val="0"/>
          <c:showVal val="0"/>
          <c:showCatName val="0"/>
          <c:showSerName val="0"/>
          <c:showPercent val="0"/>
          <c:showBubbleSize val="0"/>
        </c:dLbls>
        <c:gapWidth val="30"/>
        <c:axId val="349139360"/>
        <c:axId val="349140144"/>
      </c:barChart>
      <c:catAx>
        <c:axId val="349139360"/>
        <c:scaling>
          <c:orientation val="minMax"/>
        </c:scaling>
        <c:delete val="0"/>
        <c:axPos val="l"/>
        <c:numFmt formatCode="General" sourceLinked="0"/>
        <c:majorTickMark val="out"/>
        <c:minorTickMark val="none"/>
        <c:tickLblPos val="low"/>
        <c:crossAx val="349140144"/>
        <c:crosses val="autoZero"/>
        <c:auto val="1"/>
        <c:lblAlgn val="ctr"/>
        <c:lblOffset val="100"/>
        <c:noMultiLvlLbl val="0"/>
      </c:catAx>
      <c:valAx>
        <c:axId val="349140144"/>
        <c:scaling>
          <c:orientation val="minMax"/>
        </c:scaling>
        <c:delete val="0"/>
        <c:axPos val="b"/>
        <c:numFmt formatCode="0%" sourceLinked="0"/>
        <c:majorTickMark val="out"/>
        <c:minorTickMark val="none"/>
        <c:tickLblPos val="nextTo"/>
        <c:crossAx val="349139360"/>
        <c:crosses val="autoZero"/>
        <c:crossBetween val="between"/>
      </c:valAx>
      <c:spPr>
        <a:noFill/>
      </c:spPr>
    </c:plotArea>
    <c:plotVisOnly val="1"/>
    <c:dispBlanksAs val="gap"/>
    <c:showDLblsOverMax val="0"/>
  </c:chart>
  <c:spPr>
    <a:noFill/>
    <a:ln>
      <a:noFill/>
    </a:ln>
  </c:spPr>
  <c:txPr>
    <a:bodyPr/>
    <a:lstStyle/>
    <a:p>
      <a:pPr>
        <a:defRPr sz="70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spPr>
            <a:solidFill>
              <a:srgbClr val="006699"/>
            </a:solidFill>
          </c:spPr>
          <c:invertIfNegative val="0"/>
          <c:dPt>
            <c:idx val="8"/>
            <c:invertIfNegative val="0"/>
            <c:bubble3D val="0"/>
            <c:spPr>
              <a:solidFill>
                <a:srgbClr val="FF9900"/>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Rents!$I$279:$I$287</c:f>
              <c:strCache>
                <c:ptCount val="9"/>
                <c:pt idx="0">
                  <c:v>Sydney</c:v>
                </c:pt>
                <c:pt idx="1">
                  <c:v>Melbourne</c:v>
                </c:pt>
                <c:pt idx="2">
                  <c:v>Brisbane</c:v>
                </c:pt>
                <c:pt idx="3">
                  <c:v>Adelaide</c:v>
                </c:pt>
                <c:pt idx="4">
                  <c:v>Perth</c:v>
                </c:pt>
                <c:pt idx="5">
                  <c:v>Hobart</c:v>
                </c:pt>
                <c:pt idx="6">
                  <c:v>Darwin</c:v>
                </c:pt>
                <c:pt idx="7">
                  <c:v>Canberra</c:v>
                </c:pt>
                <c:pt idx="8">
                  <c:v>Combined Capitals</c:v>
                </c:pt>
              </c:strCache>
            </c:strRef>
          </c:cat>
          <c:val>
            <c:numRef>
              <c:f>Rents!$J$279:$J$287</c:f>
              <c:numCache>
                <c:formatCode>0.0%</c:formatCode>
                <c:ptCount val="9"/>
                <c:pt idx="0">
                  <c:v>4.8114388371332438E-2</c:v>
                </c:pt>
                <c:pt idx="1">
                  <c:v>3.640508342700978E-2</c:v>
                </c:pt>
                <c:pt idx="2">
                  <c:v>4.1060175445329673E-2</c:v>
                </c:pt>
                <c:pt idx="3">
                  <c:v>3.2355625211684932E-2</c:v>
                </c:pt>
                <c:pt idx="4">
                  <c:v>5.2230142147955433E-2</c:v>
                </c:pt>
                <c:pt idx="5">
                  <c:v>3.1265560343696389E-2</c:v>
                </c:pt>
                <c:pt idx="6">
                  <c:v>4.6464882757448867E-2</c:v>
                </c:pt>
                <c:pt idx="7">
                  <c:v>2.859643678087579E-2</c:v>
                </c:pt>
                <c:pt idx="8">
                  <c:v>4.3646608079802619E-2</c:v>
                </c:pt>
              </c:numCache>
            </c:numRef>
          </c:val>
        </c:ser>
        <c:dLbls>
          <c:showLegendKey val="0"/>
          <c:showVal val="0"/>
          <c:showCatName val="0"/>
          <c:showSerName val="0"/>
          <c:showPercent val="0"/>
          <c:showBubbleSize val="0"/>
        </c:dLbls>
        <c:gapWidth val="30"/>
        <c:axId val="349140928"/>
        <c:axId val="349141712"/>
      </c:barChart>
      <c:catAx>
        <c:axId val="349140928"/>
        <c:scaling>
          <c:orientation val="minMax"/>
        </c:scaling>
        <c:delete val="0"/>
        <c:axPos val="l"/>
        <c:numFmt formatCode="General" sourceLinked="0"/>
        <c:majorTickMark val="out"/>
        <c:minorTickMark val="none"/>
        <c:tickLblPos val="nextTo"/>
        <c:crossAx val="349141712"/>
        <c:crosses val="autoZero"/>
        <c:auto val="1"/>
        <c:lblAlgn val="ctr"/>
        <c:lblOffset val="100"/>
        <c:noMultiLvlLbl val="0"/>
      </c:catAx>
      <c:valAx>
        <c:axId val="349141712"/>
        <c:scaling>
          <c:orientation val="minMax"/>
        </c:scaling>
        <c:delete val="0"/>
        <c:axPos val="b"/>
        <c:numFmt formatCode="0%" sourceLinked="0"/>
        <c:majorTickMark val="out"/>
        <c:minorTickMark val="none"/>
        <c:tickLblPos val="nextTo"/>
        <c:crossAx val="349140928"/>
        <c:crosses val="autoZero"/>
        <c:crossBetween val="between"/>
      </c:valAx>
    </c:plotArea>
    <c:plotVisOnly val="1"/>
    <c:dispBlanksAs val="gap"/>
    <c:showDLblsOverMax val="0"/>
  </c:chart>
  <c:spPr>
    <a:noFill/>
    <a:ln>
      <a:noFill/>
    </a:ln>
  </c:spPr>
  <c:txPr>
    <a:bodyPr/>
    <a:lstStyle/>
    <a:p>
      <a:pPr>
        <a:defRPr sz="70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079113464636062E-2"/>
          <c:y val="2.2429332697049234E-2"/>
          <c:w val="0.90503941616604344"/>
          <c:h val="0.89393096317505771"/>
        </c:manualLayout>
      </c:layout>
      <c:lineChart>
        <c:grouping val="standard"/>
        <c:varyColors val="0"/>
        <c:ser>
          <c:idx val="0"/>
          <c:order val="0"/>
          <c:tx>
            <c:v>Annual chage in rents</c:v>
          </c:tx>
          <c:spPr>
            <a:ln>
              <a:solidFill>
                <a:srgbClr val="006699"/>
              </a:solidFill>
            </a:ln>
          </c:spPr>
          <c:marker>
            <c:symbol val="none"/>
          </c:marker>
          <c:cat>
            <c:numRef>
              <c:f>Rents!$A$14:$A$236</c:f>
              <c:numCache>
                <c:formatCode>mmm\-yy</c:formatCode>
                <c:ptCount val="223"/>
                <c:pt idx="0">
                  <c:v>35400</c:v>
                </c:pt>
                <c:pt idx="1">
                  <c:v>35431</c:v>
                </c:pt>
                <c:pt idx="2">
                  <c:v>35462</c:v>
                </c:pt>
                <c:pt idx="3">
                  <c:v>35490</c:v>
                </c:pt>
                <c:pt idx="4">
                  <c:v>35521</c:v>
                </c:pt>
                <c:pt idx="5">
                  <c:v>35551</c:v>
                </c:pt>
                <c:pt idx="6">
                  <c:v>35582</c:v>
                </c:pt>
                <c:pt idx="7">
                  <c:v>35612</c:v>
                </c:pt>
                <c:pt idx="8">
                  <c:v>35643</c:v>
                </c:pt>
                <c:pt idx="9">
                  <c:v>35674</c:v>
                </c:pt>
                <c:pt idx="10">
                  <c:v>35704</c:v>
                </c:pt>
                <c:pt idx="11">
                  <c:v>35735</c:v>
                </c:pt>
                <c:pt idx="12">
                  <c:v>35765</c:v>
                </c:pt>
                <c:pt idx="13">
                  <c:v>35796</c:v>
                </c:pt>
                <c:pt idx="14">
                  <c:v>35827</c:v>
                </c:pt>
                <c:pt idx="15">
                  <c:v>35855</c:v>
                </c:pt>
                <c:pt idx="16">
                  <c:v>35886</c:v>
                </c:pt>
                <c:pt idx="17">
                  <c:v>35916</c:v>
                </c:pt>
                <c:pt idx="18">
                  <c:v>35947</c:v>
                </c:pt>
                <c:pt idx="19">
                  <c:v>35977</c:v>
                </c:pt>
                <c:pt idx="20">
                  <c:v>36008</c:v>
                </c:pt>
                <c:pt idx="21">
                  <c:v>36039</c:v>
                </c:pt>
                <c:pt idx="22">
                  <c:v>36069</c:v>
                </c:pt>
                <c:pt idx="23">
                  <c:v>36100</c:v>
                </c:pt>
                <c:pt idx="24">
                  <c:v>36130</c:v>
                </c:pt>
                <c:pt idx="25">
                  <c:v>36161</c:v>
                </c:pt>
                <c:pt idx="26">
                  <c:v>36192</c:v>
                </c:pt>
                <c:pt idx="27">
                  <c:v>36220</c:v>
                </c:pt>
                <c:pt idx="28">
                  <c:v>36251</c:v>
                </c:pt>
                <c:pt idx="29">
                  <c:v>36281</c:v>
                </c:pt>
                <c:pt idx="30">
                  <c:v>36312</c:v>
                </c:pt>
                <c:pt idx="31">
                  <c:v>36342</c:v>
                </c:pt>
                <c:pt idx="32">
                  <c:v>36373</c:v>
                </c:pt>
                <c:pt idx="33">
                  <c:v>36404</c:v>
                </c:pt>
                <c:pt idx="34">
                  <c:v>36434</c:v>
                </c:pt>
                <c:pt idx="35">
                  <c:v>36465</c:v>
                </c:pt>
                <c:pt idx="36">
                  <c:v>36495</c:v>
                </c:pt>
                <c:pt idx="37">
                  <c:v>36526</c:v>
                </c:pt>
                <c:pt idx="38">
                  <c:v>36557</c:v>
                </c:pt>
                <c:pt idx="39">
                  <c:v>36586</c:v>
                </c:pt>
                <c:pt idx="40">
                  <c:v>36617</c:v>
                </c:pt>
                <c:pt idx="41">
                  <c:v>36647</c:v>
                </c:pt>
                <c:pt idx="42">
                  <c:v>36678</c:v>
                </c:pt>
                <c:pt idx="43">
                  <c:v>36708</c:v>
                </c:pt>
                <c:pt idx="44">
                  <c:v>36739</c:v>
                </c:pt>
                <c:pt idx="45">
                  <c:v>36770</c:v>
                </c:pt>
                <c:pt idx="46">
                  <c:v>36800</c:v>
                </c:pt>
                <c:pt idx="47">
                  <c:v>36831</c:v>
                </c:pt>
                <c:pt idx="48">
                  <c:v>36861</c:v>
                </c:pt>
                <c:pt idx="49">
                  <c:v>36892</c:v>
                </c:pt>
                <c:pt idx="50">
                  <c:v>36923</c:v>
                </c:pt>
                <c:pt idx="51">
                  <c:v>36951</c:v>
                </c:pt>
                <c:pt idx="52">
                  <c:v>36982</c:v>
                </c:pt>
                <c:pt idx="53">
                  <c:v>37012</c:v>
                </c:pt>
                <c:pt idx="54">
                  <c:v>37043</c:v>
                </c:pt>
                <c:pt idx="55">
                  <c:v>37073</c:v>
                </c:pt>
                <c:pt idx="56">
                  <c:v>37104</c:v>
                </c:pt>
                <c:pt idx="57">
                  <c:v>37135</c:v>
                </c:pt>
                <c:pt idx="58">
                  <c:v>37165</c:v>
                </c:pt>
                <c:pt idx="59">
                  <c:v>37196</c:v>
                </c:pt>
                <c:pt idx="60">
                  <c:v>37226</c:v>
                </c:pt>
                <c:pt idx="61">
                  <c:v>37257</c:v>
                </c:pt>
                <c:pt idx="62">
                  <c:v>37288</c:v>
                </c:pt>
                <c:pt idx="63">
                  <c:v>37316</c:v>
                </c:pt>
                <c:pt idx="64">
                  <c:v>37347</c:v>
                </c:pt>
                <c:pt idx="65">
                  <c:v>37377</c:v>
                </c:pt>
                <c:pt idx="66">
                  <c:v>37408</c:v>
                </c:pt>
                <c:pt idx="67">
                  <c:v>37438</c:v>
                </c:pt>
                <c:pt idx="68">
                  <c:v>37469</c:v>
                </c:pt>
                <c:pt idx="69">
                  <c:v>37500</c:v>
                </c:pt>
                <c:pt idx="70">
                  <c:v>37530</c:v>
                </c:pt>
                <c:pt idx="71">
                  <c:v>37561</c:v>
                </c:pt>
                <c:pt idx="72">
                  <c:v>37591</c:v>
                </c:pt>
                <c:pt idx="73">
                  <c:v>37622</c:v>
                </c:pt>
                <c:pt idx="74">
                  <c:v>37653</c:v>
                </c:pt>
                <c:pt idx="75">
                  <c:v>37681</c:v>
                </c:pt>
                <c:pt idx="76">
                  <c:v>37712</c:v>
                </c:pt>
                <c:pt idx="77">
                  <c:v>37742</c:v>
                </c:pt>
                <c:pt idx="78">
                  <c:v>37773</c:v>
                </c:pt>
                <c:pt idx="79">
                  <c:v>37803</c:v>
                </c:pt>
                <c:pt idx="80">
                  <c:v>37834</c:v>
                </c:pt>
                <c:pt idx="81">
                  <c:v>37865</c:v>
                </c:pt>
                <c:pt idx="82">
                  <c:v>37895</c:v>
                </c:pt>
                <c:pt idx="83">
                  <c:v>37926</c:v>
                </c:pt>
                <c:pt idx="84">
                  <c:v>37956</c:v>
                </c:pt>
                <c:pt idx="85">
                  <c:v>37987</c:v>
                </c:pt>
                <c:pt idx="86">
                  <c:v>38018</c:v>
                </c:pt>
                <c:pt idx="87">
                  <c:v>38047</c:v>
                </c:pt>
                <c:pt idx="88">
                  <c:v>38078</c:v>
                </c:pt>
                <c:pt idx="89">
                  <c:v>38108</c:v>
                </c:pt>
                <c:pt idx="90">
                  <c:v>38139</c:v>
                </c:pt>
                <c:pt idx="91">
                  <c:v>38169</c:v>
                </c:pt>
                <c:pt idx="92">
                  <c:v>38200</c:v>
                </c:pt>
                <c:pt idx="93">
                  <c:v>38231</c:v>
                </c:pt>
                <c:pt idx="94">
                  <c:v>38261</c:v>
                </c:pt>
                <c:pt idx="95">
                  <c:v>38292</c:v>
                </c:pt>
                <c:pt idx="96">
                  <c:v>38322</c:v>
                </c:pt>
                <c:pt idx="97">
                  <c:v>38353</c:v>
                </c:pt>
                <c:pt idx="98">
                  <c:v>38384</c:v>
                </c:pt>
                <c:pt idx="99">
                  <c:v>38412</c:v>
                </c:pt>
                <c:pt idx="100">
                  <c:v>38443</c:v>
                </c:pt>
                <c:pt idx="101">
                  <c:v>38473</c:v>
                </c:pt>
                <c:pt idx="102">
                  <c:v>38504</c:v>
                </c:pt>
                <c:pt idx="103">
                  <c:v>38534</c:v>
                </c:pt>
                <c:pt idx="104">
                  <c:v>38565</c:v>
                </c:pt>
                <c:pt idx="105">
                  <c:v>38596</c:v>
                </c:pt>
                <c:pt idx="106">
                  <c:v>38626</c:v>
                </c:pt>
                <c:pt idx="107">
                  <c:v>38657</c:v>
                </c:pt>
                <c:pt idx="108">
                  <c:v>38687</c:v>
                </c:pt>
                <c:pt idx="109">
                  <c:v>38718</c:v>
                </c:pt>
                <c:pt idx="110">
                  <c:v>38749</c:v>
                </c:pt>
                <c:pt idx="111">
                  <c:v>38777</c:v>
                </c:pt>
                <c:pt idx="112">
                  <c:v>38808</c:v>
                </c:pt>
                <c:pt idx="113">
                  <c:v>38838</c:v>
                </c:pt>
                <c:pt idx="114">
                  <c:v>38869</c:v>
                </c:pt>
                <c:pt idx="115">
                  <c:v>38899</c:v>
                </c:pt>
                <c:pt idx="116">
                  <c:v>38930</c:v>
                </c:pt>
                <c:pt idx="117">
                  <c:v>38961</c:v>
                </c:pt>
                <c:pt idx="118">
                  <c:v>38991</c:v>
                </c:pt>
                <c:pt idx="119">
                  <c:v>39022</c:v>
                </c:pt>
                <c:pt idx="120">
                  <c:v>39052</c:v>
                </c:pt>
                <c:pt idx="121">
                  <c:v>39083</c:v>
                </c:pt>
                <c:pt idx="122">
                  <c:v>39114</c:v>
                </c:pt>
                <c:pt idx="123">
                  <c:v>39142</c:v>
                </c:pt>
                <c:pt idx="124">
                  <c:v>39173</c:v>
                </c:pt>
                <c:pt idx="125">
                  <c:v>39203</c:v>
                </c:pt>
                <c:pt idx="126">
                  <c:v>39234</c:v>
                </c:pt>
                <c:pt idx="127">
                  <c:v>39264</c:v>
                </c:pt>
                <c:pt idx="128">
                  <c:v>39295</c:v>
                </c:pt>
                <c:pt idx="129">
                  <c:v>39326</c:v>
                </c:pt>
                <c:pt idx="130">
                  <c:v>39356</c:v>
                </c:pt>
                <c:pt idx="131">
                  <c:v>39387</c:v>
                </c:pt>
                <c:pt idx="132">
                  <c:v>39417</c:v>
                </c:pt>
                <c:pt idx="133">
                  <c:v>39448</c:v>
                </c:pt>
                <c:pt idx="134">
                  <c:v>39479</c:v>
                </c:pt>
                <c:pt idx="135">
                  <c:v>39508</c:v>
                </c:pt>
                <c:pt idx="136">
                  <c:v>39539</c:v>
                </c:pt>
                <c:pt idx="137">
                  <c:v>39569</c:v>
                </c:pt>
                <c:pt idx="138">
                  <c:v>39600</c:v>
                </c:pt>
                <c:pt idx="139">
                  <c:v>39630</c:v>
                </c:pt>
                <c:pt idx="140">
                  <c:v>39661</c:v>
                </c:pt>
                <c:pt idx="141">
                  <c:v>39692</c:v>
                </c:pt>
                <c:pt idx="142">
                  <c:v>39722</c:v>
                </c:pt>
                <c:pt idx="143">
                  <c:v>39753</c:v>
                </c:pt>
                <c:pt idx="144">
                  <c:v>39783</c:v>
                </c:pt>
                <c:pt idx="145">
                  <c:v>39814</c:v>
                </c:pt>
                <c:pt idx="146">
                  <c:v>39845</c:v>
                </c:pt>
                <c:pt idx="147">
                  <c:v>39873</c:v>
                </c:pt>
                <c:pt idx="148">
                  <c:v>39904</c:v>
                </c:pt>
                <c:pt idx="149">
                  <c:v>39934</c:v>
                </c:pt>
                <c:pt idx="150">
                  <c:v>39965</c:v>
                </c:pt>
                <c:pt idx="151">
                  <c:v>39995</c:v>
                </c:pt>
                <c:pt idx="152">
                  <c:v>40026</c:v>
                </c:pt>
                <c:pt idx="153">
                  <c:v>40057</c:v>
                </c:pt>
                <c:pt idx="154">
                  <c:v>40087</c:v>
                </c:pt>
                <c:pt idx="155">
                  <c:v>40118</c:v>
                </c:pt>
                <c:pt idx="156">
                  <c:v>40148</c:v>
                </c:pt>
                <c:pt idx="157">
                  <c:v>40179</c:v>
                </c:pt>
                <c:pt idx="158">
                  <c:v>40210</c:v>
                </c:pt>
                <c:pt idx="159">
                  <c:v>40238</c:v>
                </c:pt>
                <c:pt idx="160">
                  <c:v>40269</c:v>
                </c:pt>
                <c:pt idx="161">
                  <c:v>40299</c:v>
                </c:pt>
                <c:pt idx="162">
                  <c:v>40330</c:v>
                </c:pt>
                <c:pt idx="163">
                  <c:v>40360</c:v>
                </c:pt>
                <c:pt idx="164">
                  <c:v>40391</c:v>
                </c:pt>
                <c:pt idx="165">
                  <c:v>40422</c:v>
                </c:pt>
                <c:pt idx="166">
                  <c:v>40452</c:v>
                </c:pt>
                <c:pt idx="167">
                  <c:v>40483</c:v>
                </c:pt>
                <c:pt idx="168">
                  <c:v>40513</c:v>
                </c:pt>
                <c:pt idx="169">
                  <c:v>40544</c:v>
                </c:pt>
                <c:pt idx="170">
                  <c:v>40575</c:v>
                </c:pt>
                <c:pt idx="171">
                  <c:v>40603</c:v>
                </c:pt>
                <c:pt idx="172">
                  <c:v>40634</c:v>
                </c:pt>
                <c:pt idx="173">
                  <c:v>40664</c:v>
                </c:pt>
                <c:pt idx="174">
                  <c:v>40695</c:v>
                </c:pt>
                <c:pt idx="175">
                  <c:v>40725</c:v>
                </c:pt>
                <c:pt idx="176">
                  <c:v>40756</c:v>
                </c:pt>
                <c:pt idx="177">
                  <c:v>40787</c:v>
                </c:pt>
                <c:pt idx="178">
                  <c:v>40817</c:v>
                </c:pt>
                <c:pt idx="179">
                  <c:v>40848</c:v>
                </c:pt>
                <c:pt idx="180">
                  <c:v>40878</c:v>
                </c:pt>
                <c:pt idx="181">
                  <c:v>40909</c:v>
                </c:pt>
                <c:pt idx="182">
                  <c:v>40940</c:v>
                </c:pt>
                <c:pt idx="183">
                  <c:v>40969</c:v>
                </c:pt>
                <c:pt idx="184">
                  <c:v>41000</c:v>
                </c:pt>
                <c:pt idx="185">
                  <c:v>41030</c:v>
                </c:pt>
                <c:pt idx="186">
                  <c:v>41061</c:v>
                </c:pt>
                <c:pt idx="187">
                  <c:v>41091</c:v>
                </c:pt>
                <c:pt idx="188">
                  <c:v>41122</c:v>
                </c:pt>
                <c:pt idx="189">
                  <c:v>41153</c:v>
                </c:pt>
                <c:pt idx="190">
                  <c:v>41183</c:v>
                </c:pt>
                <c:pt idx="191">
                  <c:v>41214</c:v>
                </c:pt>
                <c:pt idx="192">
                  <c:v>41244</c:v>
                </c:pt>
                <c:pt idx="193">
                  <c:v>41275</c:v>
                </c:pt>
                <c:pt idx="194">
                  <c:v>41306</c:v>
                </c:pt>
                <c:pt idx="195">
                  <c:v>41334</c:v>
                </c:pt>
                <c:pt idx="196">
                  <c:v>41365</c:v>
                </c:pt>
                <c:pt idx="197">
                  <c:v>41395</c:v>
                </c:pt>
                <c:pt idx="198">
                  <c:v>41426</c:v>
                </c:pt>
                <c:pt idx="199">
                  <c:v>41456</c:v>
                </c:pt>
                <c:pt idx="200">
                  <c:v>41487</c:v>
                </c:pt>
                <c:pt idx="201">
                  <c:v>41518</c:v>
                </c:pt>
                <c:pt idx="202">
                  <c:v>41548</c:v>
                </c:pt>
                <c:pt idx="203">
                  <c:v>41579</c:v>
                </c:pt>
                <c:pt idx="204">
                  <c:v>41609</c:v>
                </c:pt>
                <c:pt idx="205">
                  <c:v>41640</c:v>
                </c:pt>
                <c:pt idx="206">
                  <c:v>41671</c:v>
                </c:pt>
                <c:pt idx="207">
                  <c:v>41699</c:v>
                </c:pt>
                <c:pt idx="208">
                  <c:v>41730</c:v>
                </c:pt>
                <c:pt idx="209">
                  <c:v>41760</c:v>
                </c:pt>
                <c:pt idx="210">
                  <c:v>41791</c:v>
                </c:pt>
                <c:pt idx="211">
                  <c:v>41821</c:v>
                </c:pt>
                <c:pt idx="212">
                  <c:v>41852</c:v>
                </c:pt>
                <c:pt idx="213">
                  <c:v>41883</c:v>
                </c:pt>
                <c:pt idx="214">
                  <c:v>41913</c:v>
                </c:pt>
                <c:pt idx="215">
                  <c:v>41944</c:v>
                </c:pt>
                <c:pt idx="216">
                  <c:v>41974</c:v>
                </c:pt>
                <c:pt idx="217">
                  <c:v>42005</c:v>
                </c:pt>
                <c:pt idx="218">
                  <c:v>42036</c:v>
                </c:pt>
                <c:pt idx="219">
                  <c:v>42064</c:v>
                </c:pt>
                <c:pt idx="220">
                  <c:v>42095</c:v>
                </c:pt>
                <c:pt idx="221">
                  <c:v>42125</c:v>
                </c:pt>
                <c:pt idx="222">
                  <c:v>42156</c:v>
                </c:pt>
              </c:numCache>
            </c:numRef>
          </c:cat>
          <c:val>
            <c:numRef>
              <c:f>Rents!$BB$14:$BB$237</c:f>
              <c:numCache>
                <c:formatCode>0.0%</c:formatCode>
                <c:ptCount val="224"/>
                <c:pt idx="0">
                  <c:v>2.8215108316710119E-2</c:v>
                </c:pt>
                <c:pt idx="1">
                  <c:v>2.7652524662977289E-2</c:v>
                </c:pt>
                <c:pt idx="2">
                  <c:v>2.7463484820253469E-2</c:v>
                </c:pt>
                <c:pt idx="3">
                  <c:v>2.6794139682623154E-2</c:v>
                </c:pt>
                <c:pt idx="4">
                  <c:v>2.696486344864946E-2</c:v>
                </c:pt>
                <c:pt idx="5">
                  <c:v>2.7095998320899914E-2</c:v>
                </c:pt>
                <c:pt idx="6">
                  <c:v>2.7333489739103326E-2</c:v>
                </c:pt>
                <c:pt idx="7">
                  <c:v>2.7426538652173139E-2</c:v>
                </c:pt>
                <c:pt idx="8">
                  <c:v>2.7398810439018706E-2</c:v>
                </c:pt>
                <c:pt idx="9">
                  <c:v>2.6252970358899917E-2</c:v>
                </c:pt>
                <c:pt idx="10">
                  <c:v>2.665225818382139E-2</c:v>
                </c:pt>
                <c:pt idx="11">
                  <c:v>2.7340049897824969E-2</c:v>
                </c:pt>
                <c:pt idx="12">
                  <c:v>2.7923757655060975E-2</c:v>
                </c:pt>
                <c:pt idx="13">
                  <c:v>2.834190441441153E-2</c:v>
                </c:pt>
                <c:pt idx="14">
                  <c:v>2.8650793399145936E-2</c:v>
                </c:pt>
                <c:pt idx="15">
                  <c:v>2.8597204711020712E-2</c:v>
                </c:pt>
                <c:pt idx="16">
                  <c:v>2.9401784837861634E-2</c:v>
                </c:pt>
                <c:pt idx="17">
                  <c:v>2.9798028339472565E-2</c:v>
                </c:pt>
                <c:pt idx="18">
                  <c:v>3.0235392021884574E-2</c:v>
                </c:pt>
                <c:pt idx="19">
                  <c:v>3.0582542681247507E-2</c:v>
                </c:pt>
                <c:pt idx="20">
                  <c:v>3.1222785618834934E-2</c:v>
                </c:pt>
                <c:pt idx="21">
                  <c:v>3.255656564702309E-2</c:v>
                </c:pt>
                <c:pt idx="22">
                  <c:v>3.1401066760053949E-2</c:v>
                </c:pt>
                <c:pt idx="23">
                  <c:v>3.0115113885102279E-2</c:v>
                </c:pt>
                <c:pt idx="24">
                  <c:v>2.849629392941468E-2</c:v>
                </c:pt>
                <c:pt idx="25">
                  <c:v>2.8175322836914578E-2</c:v>
                </c:pt>
                <c:pt idx="26">
                  <c:v>2.787688030441595E-2</c:v>
                </c:pt>
                <c:pt idx="27">
                  <c:v>2.7272417900641378E-2</c:v>
                </c:pt>
                <c:pt idx="28">
                  <c:v>2.5072693395817861E-2</c:v>
                </c:pt>
                <c:pt idx="29">
                  <c:v>2.3719565955351934E-2</c:v>
                </c:pt>
                <c:pt idx="30">
                  <c:v>2.2805277352882597E-2</c:v>
                </c:pt>
                <c:pt idx="31">
                  <c:v>2.2506751723787161E-2</c:v>
                </c:pt>
                <c:pt idx="32">
                  <c:v>2.2540575186532873E-2</c:v>
                </c:pt>
                <c:pt idx="33">
                  <c:v>2.2336451296180535E-2</c:v>
                </c:pt>
                <c:pt idx="34">
                  <c:v>2.3437431278242292E-2</c:v>
                </c:pt>
                <c:pt idx="35">
                  <c:v>2.4346677161939445E-2</c:v>
                </c:pt>
                <c:pt idx="36">
                  <c:v>2.528870663674802E-2</c:v>
                </c:pt>
                <c:pt idx="37">
                  <c:v>2.6734579399712941E-2</c:v>
                </c:pt>
                <c:pt idx="38">
                  <c:v>2.7936295478615404E-2</c:v>
                </c:pt>
                <c:pt idx="39">
                  <c:v>2.9347760859559029E-2</c:v>
                </c:pt>
                <c:pt idx="40">
                  <c:v>3.1512453148941792E-2</c:v>
                </c:pt>
                <c:pt idx="41">
                  <c:v>3.2632789015595978E-2</c:v>
                </c:pt>
                <c:pt idx="42">
                  <c:v>3.3580454209528342E-2</c:v>
                </c:pt>
                <c:pt idx="43">
                  <c:v>3.3871125914075789E-2</c:v>
                </c:pt>
                <c:pt idx="44">
                  <c:v>3.4011311311901882E-2</c:v>
                </c:pt>
                <c:pt idx="45">
                  <c:v>3.4142271364427323E-2</c:v>
                </c:pt>
                <c:pt idx="46">
                  <c:v>3.3577652976709366E-2</c:v>
                </c:pt>
                <c:pt idx="47">
                  <c:v>3.3191308699884077E-2</c:v>
                </c:pt>
                <c:pt idx="48">
                  <c:v>3.2646815870807012E-2</c:v>
                </c:pt>
                <c:pt idx="49">
                  <c:v>3.2632260993020648E-2</c:v>
                </c:pt>
                <c:pt idx="50">
                  <c:v>3.2447875165627853E-2</c:v>
                </c:pt>
                <c:pt idx="51">
                  <c:v>3.1781434458113586E-2</c:v>
                </c:pt>
                <c:pt idx="52">
                  <c:v>3.149294706799826E-2</c:v>
                </c:pt>
                <c:pt idx="53">
                  <c:v>3.1023740702602998E-2</c:v>
                </c:pt>
                <c:pt idx="54">
                  <c:v>3.0779591085986227E-2</c:v>
                </c:pt>
                <c:pt idx="55">
                  <c:v>3.0285068868251028E-2</c:v>
                </c:pt>
                <c:pt idx="56">
                  <c:v>2.9625067597346538E-2</c:v>
                </c:pt>
                <c:pt idx="57">
                  <c:v>2.9117924168260863E-2</c:v>
                </c:pt>
                <c:pt idx="58">
                  <c:v>2.8966024970464209E-2</c:v>
                </c:pt>
                <c:pt idx="59">
                  <c:v>2.882426587150469E-2</c:v>
                </c:pt>
                <c:pt idx="60">
                  <c:v>2.8769386949328075E-2</c:v>
                </c:pt>
                <c:pt idx="61">
                  <c:v>2.7338570547365354E-2</c:v>
                </c:pt>
                <c:pt idx="62">
                  <c:v>2.6125650908780881E-2</c:v>
                </c:pt>
                <c:pt idx="63">
                  <c:v>2.5084603211007965E-2</c:v>
                </c:pt>
                <c:pt idx="64">
                  <c:v>2.4746747539580113E-2</c:v>
                </c:pt>
                <c:pt idx="65">
                  <c:v>2.3919381265021866E-2</c:v>
                </c:pt>
                <c:pt idx="66">
                  <c:v>2.3602048624044733E-2</c:v>
                </c:pt>
                <c:pt idx="67">
                  <c:v>2.3016218096209226E-2</c:v>
                </c:pt>
                <c:pt idx="68">
                  <c:v>2.238875030202106E-2</c:v>
                </c:pt>
                <c:pt idx="69">
                  <c:v>2.1501546290217728E-2</c:v>
                </c:pt>
                <c:pt idx="70">
                  <c:v>2.1020958081554974E-2</c:v>
                </c:pt>
                <c:pt idx="71">
                  <c:v>2.0467073461655917E-2</c:v>
                </c:pt>
                <c:pt idx="72">
                  <c:v>1.9790352776499286E-2</c:v>
                </c:pt>
                <c:pt idx="73">
                  <c:v>1.9368071003259813E-2</c:v>
                </c:pt>
                <c:pt idx="74">
                  <c:v>1.8990019086477978E-2</c:v>
                </c:pt>
                <c:pt idx="75">
                  <c:v>1.8442276751247166E-2</c:v>
                </c:pt>
                <c:pt idx="76">
                  <c:v>1.8029138367181015E-2</c:v>
                </c:pt>
                <c:pt idx="77">
                  <c:v>1.7564949067902527E-2</c:v>
                </c:pt>
                <c:pt idx="78">
                  <c:v>1.7210815573625173E-2</c:v>
                </c:pt>
                <c:pt idx="79">
                  <c:v>1.7926265137007624E-2</c:v>
                </c:pt>
                <c:pt idx="80">
                  <c:v>1.8309618268309194E-2</c:v>
                </c:pt>
                <c:pt idx="81">
                  <c:v>1.8973152837534653E-2</c:v>
                </c:pt>
                <c:pt idx="82">
                  <c:v>2.0141409995534341E-2</c:v>
                </c:pt>
                <c:pt idx="83">
                  <c:v>2.1249811584063496E-2</c:v>
                </c:pt>
                <c:pt idx="84">
                  <c:v>2.2448773776490311E-2</c:v>
                </c:pt>
                <c:pt idx="85">
                  <c:v>2.3119993890591758E-2</c:v>
                </c:pt>
                <c:pt idx="86">
                  <c:v>2.3715138106646032E-2</c:v>
                </c:pt>
                <c:pt idx="87">
                  <c:v>2.4420372612486516E-2</c:v>
                </c:pt>
                <c:pt idx="88">
                  <c:v>2.4592779252257453E-2</c:v>
                </c:pt>
                <c:pt idx="89">
                  <c:v>2.4901600595360205E-2</c:v>
                </c:pt>
                <c:pt idx="90">
                  <c:v>2.4937150244784885E-2</c:v>
                </c:pt>
                <c:pt idx="91">
                  <c:v>2.4678447068561093E-2</c:v>
                </c:pt>
                <c:pt idx="92">
                  <c:v>2.4560423505954759E-2</c:v>
                </c:pt>
                <c:pt idx="93">
                  <c:v>2.4363438029855373E-2</c:v>
                </c:pt>
                <c:pt idx="94">
                  <c:v>2.3298562365457673E-2</c:v>
                </c:pt>
                <c:pt idx="95">
                  <c:v>2.2230001058536356E-2</c:v>
                </c:pt>
                <c:pt idx="96">
                  <c:v>2.1273307148094528E-2</c:v>
                </c:pt>
                <c:pt idx="97">
                  <c:v>2.0865439803438912E-2</c:v>
                </c:pt>
                <c:pt idx="98">
                  <c:v>2.0888336161391553E-2</c:v>
                </c:pt>
                <c:pt idx="99">
                  <c:v>2.06785006196962E-2</c:v>
                </c:pt>
                <c:pt idx="100">
                  <c:v>2.0521172387871357E-2</c:v>
                </c:pt>
                <c:pt idx="101">
                  <c:v>2.0528822711939357E-2</c:v>
                </c:pt>
                <c:pt idx="102">
                  <c:v>2.0428862694914052E-2</c:v>
                </c:pt>
                <c:pt idx="103">
                  <c:v>2.0794803198125104E-2</c:v>
                </c:pt>
                <c:pt idx="104">
                  <c:v>2.108990945859919E-2</c:v>
                </c:pt>
                <c:pt idx="105">
                  <c:v>2.1274917826850426E-2</c:v>
                </c:pt>
                <c:pt idx="106">
                  <c:v>2.2112767651856886E-2</c:v>
                </c:pt>
                <c:pt idx="107">
                  <c:v>2.3076822744491719E-2</c:v>
                </c:pt>
                <c:pt idx="108">
                  <c:v>2.4013297219935104E-2</c:v>
                </c:pt>
                <c:pt idx="109">
                  <c:v>2.5207659781475315E-2</c:v>
                </c:pt>
                <c:pt idx="110">
                  <c:v>2.6355377508067549E-2</c:v>
                </c:pt>
                <c:pt idx="111">
                  <c:v>2.7560844699514704E-2</c:v>
                </c:pt>
                <c:pt idx="112">
                  <c:v>2.8627465673260619E-2</c:v>
                </c:pt>
                <c:pt idx="113">
                  <c:v>2.9568452955413226E-2</c:v>
                </c:pt>
                <c:pt idx="114">
                  <c:v>3.0307532066597226E-2</c:v>
                </c:pt>
                <c:pt idx="115">
                  <c:v>3.2069088058386389E-2</c:v>
                </c:pt>
                <c:pt idx="116">
                  <c:v>3.3519231564490728E-2</c:v>
                </c:pt>
                <c:pt idx="117">
                  <c:v>3.5236869401348452E-2</c:v>
                </c:pt>
                <c:pt idx="118">
                  <c:v>3.6370242093054887E-2</c:v>
                </c:pt>
                <c:pt idx="119">
                  <c:v>3.7526814040953982E-2</c:v>
                </c:pt>
                <c:pt idx="120">
                  <c:v>3.866837182281066E-2</c:v>
                </c:pt>
                <c:pt idx="121">
                  <c:v>4.0755944779616748E-2</c:v>
                </c:pt>
                <c:pt idx="122">
                  <c:v>4.2919103656148219E-2</c:v>
                </c:pt>
                <c:pt idx="123">
                  <c:v>4.5168582107593815E-2</c:v>
                </c:pt>
                <c:pt idx="124">
                  <c:v>4.7474356741622301E-2</c:v>
                </c:pt>
                <c:pt idx="125">
                  <c:v>4.995845198713017E-2</c:v>
                </c:pt>
                <c:pt idx="126">
                  <c:v>5.2236321379107872E-2</c:v>
                </c:pt>
                <c:pt idx="127">
                  <c:v>5.3781286836221402E-2</c:v>
                </c:pt>
                <c:pt idx="128">
                  <c:v>5.5315096946069467E-2</c:v>
                </c:pt>
                <c:pt idx="129">
                  <c:v>5.6837216311511132E-2</c:v>
                </c:pt>
                <c:pt idx="130">
                  <c:v>5.8942528128414676E-2</c:v>
                </c:pt>
                <c:pt idx="131">
                  <c:v>6.1172266290558303E-2</c:v>
                </c:pt>
                <c:pt idx="132">
                  <c:v>6.3381720040881231E-2</c:v>
                </c:pt>
                <c:pt idx="133">
                  <c:v>6.5028688878437088E-2</c:v>
                </c:pt>
                <c:pt idx="134">
                  <c:v>6.6666322066475367E-2</c:v>
                </c:pt>
                <c:pt idx="135">
                  <c:v>6.8457756901460998E-2</c:v>
                </c:pt>
                <c:pt idx="136">
                  <c:v>7.0324005817879065E-2</c:v>
                </c:pt>
                <c:pt idx="137">
                  <c:v>7.227020873244247E-2</c:v>
                </c:pt>
                <c:pt idx="138">
                  <c:v>7.4419879219615043E-2</c:v>
                </c:pt>
                <c:pt idx="139">
                  <c:v>7.6604210831776015E-2</c:v>
                </c:pt>
                <c:pt idx="140">
                  <c:v>7.9044917818384186E-2</c:v>
                </c:pt>
                <c:pt idx="141">
                  <c:v>8.1324873971136663E-2</c:v>
                </c:pt>
                <c:pt idx="142">
                  <c:v>8.2513128920066903E-2</c:v>
                </c:pt>
                <c:pt idx="143">
                  <c:v>8.3366041065183305E-2</c:v>
                </c:pt>
                <c:pt idx="144">
                  <c:v>8.3706440556589726E-2</c:v>
                </c:pt>
                <c:pt idx="145">
                  <c:v>8.2999596165840059E-2</c:v>
                </c:pt>
                <c:pt idx="146">
                  <c:v>8.1979266440651538E-2</c:v>
                </c:pt>
                <c:pt idx="147">
                  <c:v>8.1341238429077797E-2</c:v>
                </c:pt>
                <c:pt idx="148">
                  <c:v>7.8983227774179085E-2</c:v>
                </c:pt>
                <c:pt idx="149">
                  <c:v>7.5999703220950954E-2</c:v>
                </c:pt>
                <c:pt idx="150">
                  <c:v>7.312602509899592E-2</c:v>
                </c:pt>
                <c:pt idx="151">
                  <c:v>7.0239837174385839E-2</c:v>
                </c:pt>
                <c:pt idx="152">
                  <c:v>6.3590113729108277E-2</c:v>
                </c:pt>
                <c:pt idx="153">
                  <c:v>5.6960447102495218E-2</c:v>
                </c:pt>
                <c:pt idx="154">
                  <c:v>5.6828102473173749E-2</c:v>
                </c:pt>
                <c:pt idx="155">
                  <c:v>5.6737722223731121E-2</c:v>
                </c:pt>
                <c:pt idx="156">
                  <c:v>5.3313304276026062E-2</c:v>
                </c:pt>
                <c:pt idx="157">
                  <c:v>5.7127177751635991E-2</c:v>
                </c:pt>
                <c:pt idx="158">
                  <c:v>6.0111287914415362E-2</c:v>
                </c:pt>
                <c:pt idx="159">
                  <c:v>6.1508938195913965E-2</c:v>
                </c:pt>
                <c:pt idx="160">
                  <c:v>6.239767430383749E-2</c:v>
                </c:pt>
                <c:pt idx="161">
                  <c:v>6.1922021996892014E-2</c:v>
                </c:pt>
                <c:pt idx="162">
                  <c:v>6.2509498037384537E-2</c:v>
                </c:pt>
                <c:pt idx="163">
                  <c:v>5.9282565644211783E-2</c:v>
                </c:pt>
                <c:pt idx="164">
                  <c:v>6.129797458792751E-2</c:v>
                </c:pt>
                <c:pt idx="165">
                  <c:v>6.347039603730241E-2</c:v>
                </c:pt>
                <c:pt idx="166">
                  <c:v>6.1013068835886357E-2</c:v>
                </c:pt>
                <c:pt idx="167">
                  <c:v>5.8041127513915887E-2</c:v>
                </c:pt>
                <c:pt idx="168">
                  <c:v>6.1282127783411661E-2</c:v>
                </c:pt>
                <c:pt idx="169">
                  <c:v>5.7389652208170681E-2</c:v>
                </c:pt>
                <c:pt idx="170">
                  <c:v>5.4451556865021331E-2</c:v>
                </c:pt>
                <c:pt idx="171">
                  <c:v>5.3673192177952127E-2</c:v>
                </c:pt>
                <c:pt idx="172">
                  <c:v>5.2312764835727263E-2</c:v>
                </c:pt>
                <c:pt idx="173">
                  <c:v>5.2791178865388859E-2</c:v>
                </c:pt>
                <c:pt idx="174">
                  <c:v>5.1689744934342537E-2</c:v>
                </c:pt>
                <c:pt idx="175">
                  <c:v>5.383957822913539E-2</c:v>
                </c:pt>
                <c:pt idx="176">
                  <c:v>5.4142226405630878E-2</c:v>
                </c:pt>
                <c:pt idx="177">
                  <c:v>5.1317567328819487E-2</c:v>
                </c:pt>
                <c:pt idx="178">
                  <c:v>4.650772658332588E-2</c:v>
                </c:pt>
                <c:pt idx="179">
                  <c:v>4.4760336579364582E-2</c:v>
                </c:pt>
                <c:pt idx="180">
                  <c:v>4.2130862134059935E-2</c:v>
                </c:pt>
                <c:pt idx="181">
                  <c:v>3.9002242629556212E-2</c:v>
                </c:pt>
                <c:pt idx="182">
                  <c:v>3.8423459761815153E-2</c:v>
                </c:pt>
                <c:pt idx="183">
                  <c:v>3.7355800513007638E-2</c:v>
                </c:pt>
                <c:pt idx="184">
                  <c:v>3.5336005525264821E-2</c:v>
                </c:pt>
                <c:pt idx="185">
                  <c:v>3.4363869826200537E-2</c:v>
                </c:pt>
                <c:pt idx="186">
                  <c:v>3.4185227904950731E-2</c:v>
                </c:pt>
                <c:pt idx="187">
                  <c:v>3.1800687563732374E-2</c:v>
                </c:pt>
                <c:pt idx="188">
                  <c:v>2.9027011308243929E-2</c:v>
                </c:pt>
                <c:pt idx="189">
                  <c:v>2.8581145946693899E-2</c:v>
                </c:pt>
                <c:pt idx="190">
                  <c:v>3.0471213604480171E-2</c:v>
                </c:pt>
                <c:pt idx="191">
                  <c:v>3.1556579686051384E-2</c:v>
                </c:pt>
                <c:pt idx="192">
                  <c:v>3.1720422545964674E-2</c:v>
                </c:pt>
                <c:pt idx="193">
                  <c:v>3.3482261321848374E-2</c:v>
                </c:pt>
                <c:pt idx="194">
                  <c:v>3.4653589344290248E-2</c:v>
                </c:pt>
                <c:pt idx="195">
                  <c:v>3.3670728317240536E-2</c:v>
                </c:pt>
                <c:pt idx="196">
                  <c:v>3.4742205836991863E-2</c:v>
                </c:pt>
                <c:pt idx="197">
                  <c:v>3.2851744009997651E-2</c:v>
                </c:pt>
                <c:pt idx="198">
                  <c:v>3.1519837031600655E-2</c:v>
                </c:pt>
                <c:pt idx="199">
                  <c:v>3.1383932104484973E-2</c:v>
                </c:pt>
                <c:pt idx="200">
                  <c:v>3.0836557652206095E-2</c:v>
                </c:pt>
                <c:pt idx="201">
                  <c:v>3.0620180055010941E-2</c:v>
                </c:pt>
                <c:pt idx="202">
                  <c:v>2.9783808478611871E-2</c:v>
                </c:pt>
                <c:pt idx="203">
                  <c:v>2.9271038263576774E-2</c:v>
                </c:pt>
                <c:pt idx="204">
                  <c:v>2.8096066208408561E-2</c:v>
                </c:pt>
                <c:pt idx="205">
                  <c:v>2.8576074240288577E-2</c:v>
                </c:pt>
                <c:pt idx="206">
                  <c:v>2.541665656701985E-2</c:v>
                </c:pt>
                <c:pt idx="207">
                  <c:v>2.3846327480746009E-2</c:v>
                </c:pt>
                <c:pt idx="208">
                  <c:v>2.1702834200263137E-2</c:v>
                </c:pt>
                <c:pt idx="209">
                  <c:v>2.2407362111087483E-2</c:v>
                </c:pt>
                <c:pt idx="210">
                  <c:v>2.2243521278067665E-2</c:v>
                </c:pt>
                <c:pt idx="211">
                  <c:v>2.1040263270079781E-2</c:v>
                </c:pt>
                <c:pt idx="212">
                  <c:v>1.8922829040968394E-2</c:v>
                </c:pt>
                <c:pt idx="213">
                  <c:v>2.0913562076767121E-2</c:v>
                </c:pt>
                <c:pt idx="214">
                  <c:v>1.8127064153875803E-2</c:v>
                </c:pt>
                <c:pt idx="215">
                  <c:v>1.8671516812524311E-2</c:v>
                </c:pt>
                <c:pt idx="216">
                  <c:v>1.767253982362206E-2</c:v>
                </c:pt>
                <c:pt idx="217">
                  <c:v>1.747982704770985E-2</c:v>
                </c:pt>
                <c:pt idx="218">
                  <c:v>1.6600649634508208E-2</c:v>
                </c:pt>
                <c:pt idx="219">
                  <c:v>1.7285234475348861E-2</c:v>
                </c:pt>
                <c:pt idx="220">
                  <c:v>1.6723750502680171E-2</c:v>
                </c:pt>
                <c:pt idx="221">
                  <c:v>1.5449380174880307E-2</c:v>
                </c:pt>
                <c:pt idx="222">
                  <c:v>1.1337371545355603E-2</c:v>
                </c:pt>
                <c:pt idx="223">
                  <c:v>8.5393520896139379E-3</c:v>
                </c:pt>
              </c:numCache>
            </c:numRef>
          </c:val>
          <c:smooth val="0"/>
        </c:ser>
        <c:ser>
          <c:idx val="1"/>
          <c:order val="1"/>
          <c:tx>
            <c:v>Rental yields</c:v>
          </c:tx>
          <c:spPr>
            <a:ln>
              <a:solidFill>
                <a:srgbClr val="FF9900"/>
              </a:solidFill>
            </a:ln>
          </c:spPr>
          <c:marker>
            <c:symbol val="none"/>
          </c:marker>
          <c:cat>
            <c:numRef>
              <c:f>Rents!$A$14:$A$236</c:f>
              <c:numCache>
                <c:formatCode>mmm\-yy</c:formatCode>
                <c:ptCount val="223"/>
                <c:pt idx="0">
                  <c:v>35400</c:v>
                </c:pt>
                <c:pt idx="1">
                  <c:v>35431</c:v>
                </c:pt>
                <c:pt idx="2">
                  <c:v>35462</c:v>
                </c:pt>
                <c:pt idx="3">
                  <c:v>35490</c:v>
                </c:pt>
                <c:pt idx="4">
                  <c:v>35521</c:v>
                </c:pt>
                <c:pt idx="5">
                  <c:v>35551</c:v>
                </c:pt>
                <c:pt idx="6">
                  <c:v>35582</c:v>
                </c:pt>
                <c:pt idx="7">
                  <c:v>35612</c:v>
                </c:pt>
                <c:pt idx="8">
                  <c:v>35643</c:v>
                </c:pt>
                <c:pt idx="9">
                  <c:v>35674</c:v>
                </c:pt>
                <c:pt idx="10">
                  <c:v>35704</c:v>
                </c:pt>
                <c:pt idx="11">
                  <c:v>35735</c:v>
                </c:pt>
                <c:pt idx="12">
                  <c:v>35765</c:v>
                </c:pt>
                <c:pt idx="13">
                  <c:v>35796</c:v>
                </c:pt>
                <c:pt idx="14">
                  <c:v>35827</c:v>
                </c:pt>
                <c:pt idx="15">
                  <c:v>35855</c:v>
                </c:pt>
                <c:pt idx="16">
                  <c:v>35886</c:v>
                </c:pt>
                <c:pt idx="17">
                  <c:v>35916</c:v>
                </c:pt>
                <c:pt idx="18">
                  <c:v>35947</c:v>
                </c:pt>
                <c:pt idx="19">
                  <c:v>35977</c:v>
                </c:pt>
                <c:pt idx="20">
                  <c:v>36008</c:v>
                </c:pt>
                <c:pt idx="21">
                  <c:v>36039</c:v>
                </c:pt>
                <c:pt idx="22">
                  <c:v>36069</c:v>
                </c:pt>
                <c:pt idx="23">
                  <c:v>36100</c:v>
                </c:pt>
                <c:pt idx="24">
                  <c:v>36130</c:v>
                </c:pt>
                <c:pt idx="25">
                  <c:v>36161</c:v>
                </c:pt>
                <c:pt idx="26">
                  <c:v>36192</c:v>
                </c:pt>
                <c:pt idx="27">
                  <c:v>36220</c:v>
                </c:pt>
                <c:pt idx="28">
                  <c:v>36251</c:v>
                </c:pt>
                <c:pt idx="29">
                  <c:v>36281</c:v>
                </c:pt>
                <c:pt idx="30">
                  <c:v>36312</c:v>
                </c:pt>
                <c:pt idx="31">
                  <c:v>36342</c:v>
                </c:pt>
                <c:pt idx="32">
                  <c:v>36373</c:v>
                </c:pt>
                <c:pt idx="33">
                  <c:v>36404</c:v>
                </c:pt>
                <c:pt idx="34">
                  <c:v>36434</c:v>
                </c:pt>
                <c:pt idx="35">
                  <c:v>36465</c:v>
                </c:pt>
                <c:pt idx="36">
                  <c:v>36495</c:v>
                </c:pt>
                <c:pt idx="37">
                  <c:v>36526</c:v>
                </c:pt>
                <c:pt idx="38">
                  <c:v>36557</c:v>
                </c:pt>
                <c:pt idx="39">
                  <c:v>36586</c:v>
                </c:pt>
                <c:pt idx="40">
                  <c:v>36617</c:v>
                </c:pt>
                <c:pt idx="41">
                  <c:v>36647</c:v>
                </c:pt>
                <c:pt idx="42">
                  <c:v>36678</c:v>
                </c:pt>
                <c:pt idx="43">
                  <c:v>36708</c:v>
                </c:pt>
                <c:pt idx="44">
                  <c:v>36739</c:v>
                </c:pt>
                <c:pt idx="45">
                  <c:v>36770</c:v>
                </c:pt>
                <c:pt idx="46">
                  <c:v>36800</c:v>
                </c:pt>
                <c:pt idx="47">
                  <c:v>36831</c:v>
                </c:pt>
                <c:pt idx="48">
                  <c:v>36861</c:v>
                </c:pt>
                <c:pt idx="49">
                  <c:v>36892</c:v>
                </c:pt>
                <c:pt idx="50">
                  <c:v>36923</c:v>
                </c:pt>
                <c:pt idx="51">
                  <c:v>36951</c:v>
                </c:pt>
                <c:pt idx="52">
                  <c:v>36982</c:v>
                </c:pt>
                <c:pt idx="53">
                  <c:v>37012</c:v>
                </c:pt>
                <c:pt idx="54">
                  <c:v>37043</c:v>
                </c:pt>
                <c:pt idx="55">
                  <c:v>37073</c:v>
                </c:pt>
                <c:pt idx="56">
                  <c:v>37104</c:v>
                </c:pt>
                <c:pt idx="57">
                  <c:v>37135</c:v>
                </c:pt>
                <c:pt idx="58">
                  <c:v>37165</c:v>
                </c:pt>
                <c:pt idx="59">
                  <c:v>37196</c:v>
                </c:pt>
                <c:pt idx="60">
                  <c:v>37226</c:v>
                </c:pt>
                <c:pt idx="61">
                  <c:v>37257</c:v>
                </c:pt>
                <c:pt idx="62">
                  <c:v>37288</c:v>
                </c:pt>
                <c:pt idx="63">
                  <c:v>37316</c:v>
                </c:pt>
                <c:pt idx="64">
                  <c:v>37347</c:v>
                </c:pt>
                <c:pt idx="65">
                  <c:v>37377</c:v>
                </c:pt>
                <c:pt idx="66">
                  <c:v>37408</c:v>
                </c:pt>
                <c:pt idx="67">
                  <c:v>37438</c:v>
                </c:pt>
                <c:pt idx="68">
                  <c:v>37469</c:v>
                </c:pt>
                <c:pt idx="69">
                  <c:v>37500</c:v>
                </c:pt>
                <c:pt idx="70">
                  <c:v>37530</c:v>
                </c:pt>
                <c:pt idx="71">
                  <c:v>37561</c:v>
                </c:pt>
                <c:pt idx="72">
                  <c:v>37591</c:v>
                </c:pt>
                <c:pt idx="73">
                  <c:v>37622</c:v>
                </c:pt>
                <c:pt idx="74">
                  <c:v>37653</c:v>
                </c:pt>
                <c:pt idx="75">
                  <c:v>37681</c:v>
                </c:pt>
                <c:pt idx="76">
                  <c:v>37712</c:v>
                </c:pt>
                <c:pt idx="77">
                  <c:v>37742</c:v>
                </c:pt>
                <c:pt idx="78">
                  <c:v>37773</c:v>
                </c:pt>
                <c:pt idx="79">
                  <c:v>37803</c:v>
                </c:pt>
                <c:pt idx="80">
                  <c:v>37834</c:v>
                </c:pt>
                <c:pt idx="81">
                  <c:v>37865</c:v>
                </c:pt>
                <c:pt idx="82">
                  <c:v>37895</c:v>
                </c:pt>
                <c:pt idx="83">
                  <c:v>37926</c:v>
                </c:pt>
                <c:pt idx="84">
                  <c:v>37956</c:v>
                </c:pt>
                <c:pt idx="85">
                  <c:v>37987</c:v>
                </c:pt>
                <c:pt idx="86">
                  <c:v>38018</c:v>
                </c:pt>
                <c:pt idx="87">
                  <c:v>38047</c:v>
                </c:pt>
                <c:pt idx="88">
                  <c:v>38078</c:v>
                </c:pt>
                <c:pt idx="89">
                  <c:v>38108</c:v>
                </c:pt>
                <c:pt idx="90">
                  <c:v>38139</c:v>
                </c:pt>
                <c:pt idx="91">
                  <c:v>38169</c:v>
                </c:pt>
                <c:pt idx="92">
                  <c:v>38200</c:v>
                </c:pt>
                <c:pt idx="93">
                  <c:v>38231</c:v>
                </c:pt>
                <c:pt idx="94">
                  <c:v>38261</c:v>
                </c:pt>
                <c:pt idx="95">
                  <c:v>38292</c:v>
                </c:pt>
                <c:pt idx="96">
                  <c:v>38322</c:v>
                </c:pt>
                <c:pt idx="97">
                  <c:v>38353</c:v>
                </c:pt>
                <c:pt idx="98">
                  <c:v>38384</c:v>
                </c:pt>
                <c:pt idx="99">
                  <c:v>38412</c:v>
                </c:pt>
                <c:pt idx="100">
                  <c:v>38443</c:v>
                </c:pt>
                <c:pt idx="101">
                  <c:v>38473</c:v>
                </c:pt>
                <c:pt idx="102">
                  <c:v>38504</c:v>
                </c:pt>
                <c:pt idx="103">
                  <c:v>38534</c:v>
                </c:pt>
                <c:pt idx="104">
                  <c:v>38565</c:v>
                </c:pt>
                <c:pt idx="105">
                  <c:v>38596</c:v>
                </c:pt>
                <c:pt idx="106">
                  <c:v>38626</c:v>
                </c:pt>
                <c:pt idx="107">
                  <c:v>38657</c:v>
                </c:pt>
                <c:pt idx="108">
                  <c:v>38687</c:v>
                </c:pt>
                <c:pt idx="109">
                  <c:v>38718</c:v>
                </c:pt>
                <c:pt idx="110">
                  <c:v>38749</c:v>
                </c:pt>
                <c:pt idx="111">
                  <c:v>38777</c:v>
                </c:pt>
                <c:pt idx="112">
                  <c:v>38808</c:v>
                </c:pt>
                <c:pt idx="113">
                  <c:v>38838</c:v>
                </c:pt>
                <c:pt idx="114">
                  <c:v>38869</c:v>
                </c:pt>
                <c:pt idx="115">
                  <c:v>38899</c:v>
                </c:pt>
                <c:pt idx="116">
                  <c:v>38930</c:v>
                </c:pt>
                <c:pt idx="117">
                  <c:v>38961</c:v>
                </c:pt>
                <c:pt idx="118">
                  <c:v>38991</c:v>
                </c:pt>
                <c:pt idx="119">
                  <c:v>39022</c:v>
                </c:pt>
                <c:pt idx="120">
                  <c:v>39052</c:v>
                </c:pt>
                <c:pt idx="121">
                  <c:v>39083</c:v>
                </c:pt>
                <c:pt idx="122">
                  <c:v>39114</c:v>
                </c:pt>
                <c:pt idx="123">
                  <c:v>39142</c:v>
                </c:pt>
                <c:pt idx="124">
                  <c:v>39173</c:v>
                </c:pt>
                <c:pt idx="125">
                  <c:v>39203</c:v>
                </c:pt>
                <c:pt idx="126">
                  <c:v>39234</c:v>
                </c:pt>
                <c:pt idx="127">
                  <c:v>39264</c:v>
                </c:pt>
                <c:pt idx="128">
                  <c:v>39295</c:v>
                </c:pt>
                <c:pt idx="129">
                  <c:v>39326</c:v>
                </c:pt>
                <c:pt idx="130">
                  <c:v>39356</c:v>
                </c:pt>
                <c:pt idx="131">
                  <c:v>39387</c:v>
                </c:pt>
                <c:pt idx="132">
                  <c:v>39417</c:v>
                </c:pt>
                <c:pt idx="133">
                  <c:v>39448</c:v>
                </c:pt>
                <c:pt idx="134">
                  <c:v>39479</c:v>
                </c:pt>
                <c:pt idx="135">
                  <c:v>39508</c:v>
                </c:pt>
                <c:pt idx="136">
                  <c:v>39539</c:v>
                </c:pt>
                <c:pt idx="137">
                  <c:v>39569</c:v>
                </c:pt>
                <c:pt idx="138">
                  <c:v>39600</c:v>
                </c:pt>
                <c:pt idx="139">
                  <c:v>39630</c:v>
                </c:pt>
                <c:pt idx="140">
                  <c:v>39661</c:v>
                </c:pt>
                <c:pt idx="141">
                  <c:v>39692</c:v>
                </c:pt>
                <c:pt idx="142">
                  <c:v>39722</c:v>
                </c:pt>
                <c:pt idx="143">
                  <c:v>39753</c:v>
                </c:pt>
                <c:pt idx="144">
                  <c:v>39783</c:v>
                </c:pt>
                <c:pt idx="145">
                  <c:v>39814</c:v>
                </c:pt>
                <c:pt idx="146">
                  <c:v>39845</c:v>
                </c:pt>
                <c:pt idx="147">
                  <c:v>39873</c:v>
                </c:pt>
                <c:pt idx="148">
                  <c:v>39904</c:v>
                </c:pt>
                <c:pt idx="149">
                  <c:v>39934</c:v>
                </c:pt>
                <c:pt idx="150">
                  <c:v>39965</c:v>
                </c:pt>
                <c:pt idx="151">
                  <c:v>39995</c:v>
                </c:pt>
                <c:pt idx="152">
                  <c:v>40026</c:v>
                </c:pt>
                <c:pt idx="153">
                  <c:v>40057</c:v>
                </c:pt>
                <c:pt idx="154">
                  <c:v>40087</c:v>
                </c:pt>
                <c:pt idx="155">
                  <c:v>40118</c:v>
                </c:pt>
                <c:pt idx="156">
                  <c:v>40148</c:v>
                </c:pt>
                <c:pt idx="157">
                  <c:v>40179</c:v>
                </c:pt>
                <c:pt idx="158">
                  <c:v>40210</c:v>
                </c:pt>
                <c:pt idx="159">
                  <c:v>40238</c:v>
                </c:pt>
                <c:pt idx="160">
                  <c:v>40269</c:v>
                </c:pt>
                <c:pt idx="161">
                  <c:v>40299</c:v>
                </c:pt>
                <c:pt idx="162">
                  <c:v>40330</c:v>
                </c:pt>
                <c:pt idx="163">
                  <c:v>40360</c:v>
                </c:pt>
                <c:pt idx="164">
                  <c:v>40391</c:v>
                </c:pt>
                <c:pt idx="165">
                  <c:v>40422</c:v>
                </c:pt>
                <c:pt idx="166">
                  <c:v>40452</c:v>
                </c:pt>
                <c:pt idx="167">
                  <c:v>40483</c:v>
                </c:pt>
                <c:pt idx="168">
                  <c:v>40513</c:v>
                </c:pt>
                <c:pt idx="169">
                  <c:v>40544</c:v>
                </c:pt>
                <c:pt idx="170">
                  <c:v>40575</c:v>
                </c:pt>
                <c:pt idx="171">
                  <c:v>40603</c:v>
                </c:pt>
                <c:pt idx="172">
                  <c:v>40634</c:v>
                </c:pt>
                <c:pt idx="173">
                  <c:v>40664</c:v>
                </c:pt>
                <c:pt idx="174">
                  <c:v>40695</c:v>
                </c:pt>
                <c:pt idx="175">
                  <c:v>40725</c:v>
                </c:pt>
                <c:pt idx="176">
                  <c:v>40756</c:v>
                </c:pt>
                <c:pt idx="177">
                  <c:v>40787</c:v>
                </c:pt>
                <c:pt idx="178">
                  <c:v>40817</c:v>
                </c:pt>
                <c:pt idx="179">
                  <c:v>40848</c:v>
                </c:pt>
                <c:pt idx="180">
                  <c:v>40878</c:v>
                </c:pt>
                <c:pt idx="181">
                  <c:v>40909</c:v>
                </c:pt>
                <c:pt idx="182">
                  <c:v>40940</c:v>
                </c:pt>
                <c:pt idx="183">
                  <c:v>40969</c:v>
                </c:pt>
                <c:pt idx="184">
                  <c:v>41000</c:v>
                </c:pt>
                <c:pt idx="185">
                  <c:v>41030</c:v>
                </c:pt>
                <c:pt idx="186">
                  <c:v>41061</c:v>
                </c:pt>
                <c:pt idx="187">
                  <c:v>41091</c:v>
                </c:pt>
                <c:pt idx="188">
                  <c:v>41122</c:v>
                </c:pt>
                <c:pt idx="189">
                  <c:v>41153</c:v>
                </c:pt>
                <c:pt idx="190">
                  <c:v>41183</c:v>
                </c:pt>
                <c:pt idx="191">
                  <c:v>41214</c:v>
                </c:pt>
                <c:pt idx="192">
                  <c:v>41244</c:v>
                </c:pt>
                <c:pt idx="193">
                  <c:v>41275</c:v>
                </c:pt>
                <c:pt idx="194">
                  <c:v>41306</c:v>
                </c:pt>
                <c:pt idx="195">
                  <c:v>41334</c:v>
                </c:pt>
                <c:pt idx="196">
                  <c:v>41365</c:v>
                </c:pt>
                <c:pt idx="197">
                  <c:v>41395</c:v>
                </c:pt>
                <c:pt idx="198">
                  <c:v>41426</c:v>
                </c:pt>
                <c:pt idx="199">
                  <c:v>41456</c:v>
                </c:pt>
                <c:pt idx="200">
                  <c:v>41487</c:v>
                </c:pt>
                <c:pt idx="201">
                  <c:v>41518</c:v>
                </c:pt>
                <c:pt idx="202">
                  <c:v>41548</c:v>
                </c:pt>
                <c:pt idx="203">
                  <c:v>41579</c:v>
                </c:pt>
                <c:pt idx="204">
                  <c:v>41609</c:v>
                </c:pt>
                <c:pt idx="205">
                  <c:v>41640</c:v>
                </c:pt>
                <c:pt idx="206">
                  <c:v>41671</c:v>
                </c:pt>
                <c:pt idx="207">
                  <c:v>41699</c:v>
                </c:pt>
                <c:pt idx="208">
                  <c:v>41730</c:v>
                </c:pt>
                <c:pt idx="209">
                  <c:v>41760</c:v>
                </c:pt>
                <c:pt idx="210">
                  <c:v>41791</c:v>
                </c:pt>
                <c:pt idx="211">
                  <c:v>41821</c:v>
                </c:pt>
                <c:pt idx="212">
                  <c:v>41852</c:v>
                </c:pt>
                <c:pt idx="213">
                  <c:v>41883</c:v>
                </c:pt>
                <c:pt idx="214">
                  <c:v>41913</c:v>
                </c:pt>
                <c:pt idx="215">
                  <c:v>41944</c:v>
                </c:pt>
                <c:pt idx="216">
                  <c:v>41974</c:v>
                </c:pt>
                <c:pt idx="217">
                  <c:v>42005</c:v>
                </c:pt>
                <c:pt idx="218">
                  <c:v>42036</c:v>
                </c:pt>
                <c:pt idx="219">
                  <c:v>42064</c:v>
                </c:pt>
                <c:pt idx="220">
                  <c:v>42095</c:v>
                </c:pt>
                <c:pt idx="221">
                  <c:v>42125</c:v>
                </c:pt>
                <c:pt idx="222">
                  <c:v>42156</c:v>
                </c:pt>
              </c:numCache>
            </c:numRef>
          </c:cat>
          <c:val>
            <c:numRef>
              <c:f>Yields!$Z$14:$Z$237</c:f>
              <c:numCache>
                <c:formatCode>0.0%</c:formatCode>
                <c:ptCount val="224"/>
                <c:pt idx="0">
                  <c:v>7.6894943579506506E-2</c:v>
                </c:pt>
                <c:pt idx="1">
                  <c:v>7.6417903864908904E-2</c:v>
                </c:pt>
                <c:pt idx="2">
                  <c:v>7.5758335735181606E-2</c:v>
                </c:pt>
                <c:pt idx="3">
                  <c:v>7.4973165871050795E-2</c:v>
                </c:pt>
                <c:pt idx="4">
                  <c:v>7.4562531462763398E-2</c:v>
                </c:pt>
                <c:pt idx="5">
                  <c:v>7.3881472475181703E-2</c:v>
                </c:pt>
                <c:pt idx="6">
                  <c:v>7.3502414982464404E-2</c:v>
                </c:pt>
                <c:pt idx="7">
                  <c:v>7.2749968354552497E-2</c:v>
                </c:pt>
                <c:pt idx="8">
                  <c:v>7.2051855820437494E-2</c:v>
                </c:pt>
                <c:pt idx="9">
                  <c:v>7.13192418676383E-2</c:v>
                </c:pt>
                <c:pt idx="10">
                  <c:v>7.0912570714590006E-2</c:v>
                </c:pt>
                <c:pt idx="11">
                  <c:v>7.0730183891516002E-2</c:v>
                </c:pt>
                <c:pt idx="12">
                  <c:v>7.09605307578033E-2</c:v>
                </c:pt>
                <c:pt idx="13">
                  <c:v>7.0551371729617604E-2</c:v>
                </c:pt>
                <c:pt idx="14">
                  <c:v>7.0025694819365297E-2</c:v>
                </c:pt>
                <c:pt idx="15">
                  <c:v>6.9562735560303499E-2</c:v>
                </c:pt>
                <c:pt idx="16">
                  <c:v>6.9590065642750304E-2</c:v>
                </c:pt>
                <c:pt idx="17">
                  <c:v>6.9432778672535E-2</c:v>
                </c:pt>
                <c:pt idx="18">
                  <c:v>6.9613688070808893E-2</c:v>
                </c:pt>
                <c:pt idx="19">
                  <c:v>6.9503883065110003E-2</c:v>
                </c:pt>
                <c:pt idx="20">
                  <c:v>6.9331641476558306E-2</c:v>
                </c:pt>
                <c:pt idx="21">
                  <c:v>6.9051513956159993E-2</c:v>
                </c:pt>
                <c:pt idx="22">
                  <c:v>6.8852737054068205E-2</c:v>
                </c:pt>
                <c:pt idx="23">
                  <c:v>6.8751210267975996E-2</c:v>
                </c:pt>
                <c:pt idx="24">
                  <c:v>6.8909781818737498E-2</c:v>
                </c:pt>
                <c:pt idx="25">
                  <c:v>6.8361254951831804E-2</c:v>
                </c:pt>
                <c:pt idx="26">
                  <c:v>6.7503297980392299E-2</c:v>
                </c:pt>
                <c:pt idx="27">
                  <c:v>6.6799682598688306E-2</c:v>
                </c:pt>
                <c:pt idx="28">
                  <c:v>6.6419344182840401E-2</c:v>
                </c:pt>
                <c:pt idx="29">
                  <c:v>6.5787245868544106E-2</c:v>
                </c:pt>
                <c:pt idx="30">
                  <c:v>6.5428968376987903E-2</c:v>
                </c:pt>
                <c:pt idx="31">
                  <c:v>6.4815430663397705E-2</c:v>
                </c:pt>
                <c:pt idx="32">
                  <c:v>6.4196528896711E-2</c:v>
                </c:pt>
                <c:pt idx="33">
                  <c:v>6.34950442121852E-2</c:v>
                </c:pt>
                <c:pt idx="34">
                  <c:v>6.2963458891674595E-2</c:v>
                </c:pt>
                <c:pt idx="35">
                  <c:v>6.2646114025655994E-2</c:v>
                </c:pt>
                <c:pt idx="36">
                  <c:v>6.2725259945598397E-2</c:v>
                </c:pt>
                <c:pt idx="37">
                  <c:v>6.2221195861433501E-2</c:v>
                </c:pt>
                <c:pt idx="38">
                  <c:v>6.15357789590067E-2</c:v>
                </c:pt>
                <c:pt idx="39">
                  <c:v>6.1171851311748501E-2</c:v>
                </c:pt>
                <c:pt idx="40">
                  <c:v>6.1140009389561802E-2</c:v>
                </c:pt>
                <c:pt idx="41">
                  <c:v>6.1035919970942397E-2</c:v>
                </c:pt>
                <c:pt idx="42">
                  <c:v>6.1243167556778798E-2</c:v>
                </c:pt>
                <c:pt idx="43">
                  <c:v>6.1223272802658497E-2</c:v>
                </c:pt>
                <c:pt idx="44">
                  <c:v>6.1075456295337997E-2</c:v>
                </c:pt>
                <c:pt idx="45">
                  <c:v>6.0861639911437303E-2</c:v>
                </c:pt>
                <c:pt idx="46">
                  <c:v>6.06253520088482E-2</c:v>
                </c:pt>
                <c:pt idx="47">
                  <c:v>6.0587389791744703E-2</c:v>
                </c:pt>
                <c:pt idx="48">
                  <c:v>6.0792760406532503E-2</c:v>
                </c:pt>
                <c:pt idx="49">
                  <c:v>6.0243923747520897E-2</c:v>
                </c:pt>
                <c:pt idx="50">
                  <c:v>5.9444980905560198E-2</c:v>
                </c:pt>
                <c:pt idx="51">
                  <c:v>5.8771603917939202E-2</c:v>
                </c:pt>
                <c:pt idx="52">
                  <c:v>5.8220706562798298E-2</c:v>
                </c:pt>
                <c:pt idx="53">
                  <c:v>5.7523791379895002E-2</c:v>
                </c:pt>
                <c:pt idx="54">
                  <c:v>5.6841988513581097E-2</c:v>
                </c:pt>
                <c:pt idx="55">
                  <c:v>5.58058031780716E-2</c:v>
                </c:pt>
                <c:pt idx="56">
                  <c:v>5.4697483908845997E-2</c:v>
                </c:pt>
                <c:pt idx="57">
                  <c:v>5.3740453644411601E-2</c:v>
                </c:pt>
                <c:pt idx="58">
                  <c:v>5.2937099552929502E-2</c:v>
                </c:pt>
                <c:pt idx="59">
                  <c:v>5.25424984666822E-2</c:v>
                </c:pt>
                <c:pt idx="60">
                  <c:v>5.2553849814839397E-2</c:v>
                </c:pt>
                <c:pt idx="61">
                  <c:v>5.1873172856735698E-2</c:v>
                </c:pt>
                <c:pt idx="62">
                  <c:v>5.0935631527760102E-2</c:v>
                </c:pt>
                <c:pt idx="63">
                  <c:v>5.0064181339488499E-2</c:v>
                </c:pt>
                <c:pt idx="64">
                  <c:v>4.9375163951452701E-2</c:v>
                </c:pt>
                <c:pt idx="65">
                  <c:v>4.8661941484568198E-2</c:v>
                </c:pt>
                <c:pt idx="66">
                  <c:v>4.8202055399558102E-2</c:v>
                </c:pt>
                <c:pt idx="67">
                  <c:v>4.7515155873495502E-2</c:v>
                </c:pt>
                <c:pt idx="68">
                  <c:v>4.6871293830306998E-2</c:v>
                </c:pt>
                <c:pt idx="69">
                  <c:v>4.6430523693723802E-2</c:v>
                </c:pt>
                <c:pt idx="70">
                  <c:v>4.6014534154861002E-2</c:v>
                </c:pt>
                <c:pt idx="71">
                  <c:v>4.5888648215879999E-2</c:v>
                </c:pt>
                <c:pt idx="72">
                  <c:v>4.5941805093248203E-2</c:v>
                </c:pt>
                <c:pt idx="73">
                  <c:v>4.5412567553739798E-2</c:v>
                </c:pt>
                <c:pt idx="74">
                  <c:v>4.4635589283384597E-2</c:v>
                </c:pt>
                <c:pt idx="75">
                  <c:v>4.39210053591476E-2</c:v>
                </c:pt>
                <c:pt idx="76">
                  <c:v>4.3368655866215099E-2</c:v>
                </c:pt>
                <c:pt idx="77">
                  <c:v>4.2766238047311701E-2</c:v>
                </c:pt>
                <c:pt idx="78">
                  <c:v>4.2343412299246201E-2</c:v>
                </c:pt>
                <c:pt idx="79">
                  <c:v>4.1588939322933997E-2</c:v>
                </c:pt>
                <c:pt idx="80">
                  <c:v>4.0819158601210798E-2</c:v>
                </c:pt>
                <c:pt idx="81">
                  <c:v>4.0252804177484301E-2</c:v>
                </c:pt>
                <c:pt idx="82">
                  <c:v>3.9864915749939299E-2</c:v>
                </c:pt>
                <c:pt idx="83">
                  <c:v>3.97953856838218E-2</c:v>
                </c:pt>
                <c:pt idx="84">
                  <c:v>3.9979296172042503E-2</c:v>
                </c:pt>
                <c:pt idx="85">
                  <c:v>3.9770863006673797E-2</c:v>
                </c:pt>
                <c:pt idx="86">
                  <c:v>3.9431853479588601E-2</c:v>
                </c:pt>
                <c:pt idx="87">
                  <c:v>3.9272750630665799E-2</c:v>
                </c:pt>
                <c:pt idx="88">
                  <c:v>3.9319105055033499E-2</c:v>
                </c:pt>
                <c:pt idx="89">
                  <c:v>3.9451340069350999E-2</c:v>
                </c:pt>
                <c:pt idx="90">
                  <c:v>3.95951814386672E-2</c:v>
                </c:pt>
                <c:pt idx="91">
                  <c:v>3.95164677730801E-2</c:v>
                </c:pt>
                <c:pt idx="92">
                  <c:v>3.9415778673999098E-2</c:v>
                </c:pt>
                <c:pt idx="93">
                  <c:v>3.9460794890975301E-2</c:v>
                </c:pt>
                <c:pt idx="94">
                  <c:v>3.9519430582856299E-2</c:v>
                </c:pt>
                <c:pt idx="95">
                  <c:v>3.9757056515275301E-2</c:v>
                </c:pt>
                <c:pt idx="96">
                  <c:v>4.00943287061893E-2</c:v>
                </c:pt>
                <c:pt idx="97">
                  <c:v>3.9950997024858201E-2</c:v>
                </c:pt>
                <c:pt idx="98">
                  <c:v>3.9605883139674398E-2</c:v>
                </c:pt>
                <c:pt idx="99">
                  <c:v>3.9443763183813901E-2</c:v>
                </c:pt>
                <c:pt idx="100">
                  <c:v>3.9514413494372402E-2</c:v>
                </c:pt>
                <c:pt idx="101">
                  <c:v>3.96507572692592E-2</c:v>
                </c:pt>
                <c:pt idx="102">
                  <c:v>3.9755992619037603E-2</c:v>
                </c:pt>
                <c:pt idx="103">
                  <c:v>3.9701707958103301E-2</c:v>
                </c:pt>
                <c:pt idx="104">
                  <c:v>3.9617287389002498E-2</c:v>
                </c:pt>
                <c:pt idx="105">
                  <c:v>3.9634419543315202E-2</c:v>
                </c:pt>
                <c:pt idx="106">
                  <c:v>3.9668206051831502E-2</c:v>
                </c:pt>
                <c:pt idx="107">
                  <c:v>3.9861907598630501E-2</c:v>
                </c:pt>
                <c:pt idx="108">
                  <c:v>4.0142510678184598E-2</c:v>
                </c:pt>
                <c:pt idx="109">
                  <c:v>3.9898870159085199E-2</c:v>
                </c:pt>
                <c:pt idx="110">
                  <c:v>3.9419912870899798E-2</c:v>
                </c:pt>
                <c:pt idx="111">
                  <c:v>3.9080901775014998E-2</c:v>
                </c:pt>
                <c:pt idx="112">
                  <c:v>3.8889287673448202E-2</c:v>
                </c:pt>
                <c:pt idx="113">
                  <c:v>3.8711706388819399E-2</c:v>
                </c:pt>
                <c:pt idx="114">
                  <c:v>3.85561330486867E-2</c:v>
                </c:pt>
                <c:pt idx="115">
                  <c:v>3.8303083880814201E-2</c:v>
                </c:pt>
                <c:pt idx="116">
                  <c:v>3.81084541960513E-2</c:v>
                </c:pt>
                <c:pt idx="117">
                  <c:v>3.8066900561995201E-2</c:v>
                </c:pt>
                <c:pt idx="118">
                  <c:v>3.8071207399656401E-2</c:v>
                </c:pt>
                <c:pt idx="119">
                  <c:v>3.8277584498632201E-2</c:v>
                </c:pt>
                <c:pt idx="120">
                  <c:v>3.8571706439369399E-2</c:v>
                </c:pt>
                <c:pt idx="121">
                  <c:v>3.8409284777320897E-2</c:v>
                </c:pt>
                <c:pt idx="122">
                  <c:v>3.8015411235530198E-2</c:v>
                </c:pt>
                <c:pt idx="123">
                  <c:v>3.7716911695927599E-2</c:v>
                </c:pt>
                <c:pt idx="124">
                  <c:v>3.7554346521064701E-2</c:v>
                </c:pt>
                <c:pt idx="125">
                  <c:v>3.73370938769459E-2</c:v>
                </c:pt>
                <c:pt idx="126">
                  <c:v>3.7102062439927801E-2</c:v>
                </c:pt>
                <c:pt idx="127">
                  <c:v>3.6715193990366997E-2</c:v>
                </c:pt>
                <c:pt idx="128">
                  <c:v>3.63347233889409E-2</c:v>
                </c:pt>
                <c:pt idx="129">
                  <c:v>3.6077595940433103E-2</c:v>
                </c:pt>
                <c:pt idx="130">
                  <c:v>3.5912797721528597E-2</c:v>
                </c:pt>
                <c:pt idx="131">
                  <c:v>3.6026103277059303E-2</c:v>
                </c:pt>
                <c:pt idx="132">
                  <c:v>3.6288571444921203E-2</c:v>
                </c:pt>
                <c:pt idx="133">
                  <c:v>3.6249475038987601E-2</c:v>
                </c:pt>
                <c:pt idx="134">
                  <c:v>3.6095012145642202E-2</c:v>
                </c:pt>
                <c:pt idx="135">
                  <c:v>3.6230243670475497E-2</c:v>
                </c:pt>
                <c:pt idx="136">
                  <c:v>3.6584329713647001E-2</c:v>
                </c:pt>
                <c:pt idx="137">
                  <c:v>3.7071085800810699E-2</c:v>
                </c:pt>
                <c:pt idx="138">
                  <c:v>3.7572264227899901E-2</c:v>
                </c:pt>
                <c:pt idx="139">
                  <c:v>3.7930096056884598E-2</c:v>
                </c:pt>
                <c:pt idx="140">
                  <c:v>3.8306515897711897E-2</c:v>
                </c:pt>
                <c:pt idx="141">
                  <c:v>3.8750588594461503E-2</c:v>
                </c:pt>
                <c:pt idx="142">
                  <c:v>3.9243917493139602E-2</c:v>
                </c:pt>
                <c:pt idx="143">
                  <c:v>4.0026792129372497E-2</c:v>
                </c:pt>
                <c:pt idx="144">
                  <c:v>4.1020320404547797E-2</c:v>
                </c:pt>
                <c:pt idx="145">
                  <c:v>4.1002342152246699E-2</c:v>
                </c:pt>
                <c:pt idx="146">
                  <c:v>4.0449247187494403E-2</c:v>
                </c:pt>
                <c:pt idx="147">
                  <c:v>4.0083662771217603E-2</c:v>
                </c:pt>
                <c:pt idx="148">
                  <c:v>3.9766732641299103E-2</c:v>
                </c:pt>
                <c:pt idx="149">
                  <c:v>3.9698374807610799E-2</c:v>
                </c:pt>
                <c:pt idx="150">
                  <c:v>3.9648363481363601E-2</c:v>
                </c:pt>
                <c:pt idx="151">
                  <c:v>3.9225435659964503E-2</c:v>
                </c:pt>
                <c:pt idx="152">
                  <c:v>3.8758832780015399E-2</c:v>
                </c:pt>
                <c:pt idx="153">
                  <c:v>3.8225753509953199E-2</c:v>
                </c:pt>
                <c:pt idx="154">
                  <c:v>3.8038420331948299E-2</c:v>
                </c:pt>
                <c:pt idx="155">
                  <c:v>3.7759270112953297E-2</c:v>
                </c:pt>
                <c:pt idx="156">
                  <c:v>3.7990471877635698E-2</c:v>
                </c:pt>
                <c:pt idx="157">
                  <c:v>3.8028276404227901E-2</c:v>
                </c:pt>
                <c:pt idx="158">
                  <c:v>3.7938285088308703E-2</c:v>
                </c:pt>
                <c:pt idx="159">
                  <c:v>3.7462227584113598E-2</c:v>
                </c:pt>
                <c:pt idx="160">
                  <c:v>3.7330307617610803E-2</c:v>
                </c:pt>
                <c:pt idx="161">
                  <c:v>3.72700628032663E-2</c:v>
                </c:pt>
                <c:pt idx="162">
                  <c:v>3.7510053126887301E-2</c:v>
                </c:pt>
                <c:pt idx="163">
                  <c:v>3.7216112736030697E-2</c:v>
                </c:pt>
                <c:pt idx="164">
                  <c:v>3.7256237820498E-2</c:v>
                </c:pt>
                <c:pt idx="165">
                  <c:v>3.7188348896840903E-2</c:v>
                </c:pt>
                <c:pt idx="166">
                  <c:v>3.73089621597179E-2</c:v>
                </c:pt>
                <c:pt idx="167">
                  <c:v>3.7647657101824501E-2</c:v>
                </c:pt>
                <c:pt idx="168">
                  <c:v>3.8260546237528198E-2</c:v>
                </c:pt>
                <c:pt idx="169">
                  <c:v>3.8364491007113102E-2</c:v>
                </c:pt>
                <c:pt idx="170">
                  <c:v>3.8518634364921499E-2</c:v>
                </c:pt>
                <c:pt idx="171">
                  <c:v>3.8681047236861603E-2</c:v>
                </c:pt>
                <c:pt idx="172">
                  <c:v>3.91023789628148E-2</c:v>
                </c:pt>
                <c:pt idx="173">
                  <c:v>3.9540736534528498E-2</c:v>
                </c:pt>
                <c:pt idx="174">
                  <c:v>3.9993154971833901E-2</c:v>
                </c:pt>
                <c:pt idx="175">
                  <c:v>4.0370523669833298E-2</c:v>
                </c:pt>
                <c:pt idx="176">
                  <c:v>4.0491337005259503E-2</c:v>
                </c:pt>
                <c:pt idx="177">
                  <c:v>4.0435611770325897E-2</c:v>
                </c:pt>
                <c:pt idx="178">
                  <c:v>4.0829929661022203E-2</c:v>
                </c:pt>
                <c:pt idx="179">
                  <c:v>4.1317513448623701E-2</c:v>
                </c:pt>
                <c:pt idx="180">
                  <c:v>4.1442476353088897E-2</c:v>
                </c:pt>
                <c:pt idx="181">
                  <c:v>4.1965114639816302E-2</c:v>
                </c:pt>
                <c:pt idx="182">
                  <c:v>4.1833148143650502E-2</c:v>
                </c:pt>
                <c:pt idx="183">
                  <c:v>4.1969322481867501E-2</c:v>
                </c:pt>
                <c:pt idx="184">
                  <c:v>4.24004031680493E-2</c:v>
                </c:pt>
                <c:pt idx="185">
                  <c:v>4.3170752206659099E-2</c:v>
                </c:pt>
                <c:pt idx="186">
                  <c:v>4.2899741567642903E-2</c:v>
                </c:pt>
                <c:pt idx="187">
                  <c:v>4.2695612226770201E-2</c:v>
                </c:pt>
                <c:pt idx="188">
                  <c:v>4.2696334286039299E-2</c:v>
                </c:pt>
                <c:pt idx="189">
                  <c:v>4.2098499796725197E-2</c:v>
                </c:pt>
                <c:pt idx="190">
                  <c:v>4.2563455604029202E-2</c:v>
                </c:pt>
                <c:pt idx="191">
                  <c:v>4.2674404435065101E-2</c:v>
                </c:pt>
                <c:pt idx="192">
                  <c:v>4.2920863089137201E-2</c:v>
                </c:pt>
                <c:pt idx="193">
                  <c:v>4.25830867757181E-2</c:v>
                </c:pt>
                <c:pt idx="194">
                  <c:v>4.2722078569682499E-2</c:v>
                </c:pt>
                <c:pt idx="195">
                  <c:v>4.2357466941361298E-2</c:v>
                </c:pt>
                <c:pt idx="196">
                  <c:v>4.2737459617411801E-2</c:v>
                </c:pt>
                <c:pt idx="197">
                  <c:v>4.33233343118649E-2</c:v>
                </c:pt>
                <c:pt idx="198">
                  <c:v>4.2624979504489298E-2</c:v>
                </c:pt>
                <c:pt idx="199">
                  <c:v>4.1998111007623802E-2</c:v>
                </c:pt>
                <c:pt idx="200">
                  <c:v>4.1794487623686302E-2</c:v>
                </c:pt>
                <c:pt idx="201">
                  <c:v>4.1123545341256E-2</c:v>
                </c:pt>
                <c:pt idx="202">
                  <c:v>4.0610153026913801E-2</c:v>
                </c:pt>
                <c:pt idx="203">
                  <c:v>4.0656646247503897E-2</c:v>
                </c:pt>
                <c:pt idx="204">
                  <c:v>4.0182308754695702E-2</c:v>
                </c:pt>
                <c:pt idx="205">
                  <c:v>3.9876804399625897E-2</c:v>
                </c:pt>
                <c:pt idx="206">
                  <c:v>4.0001804188661103E-2</c:v>
                </c:pt>
                <c:pt idx="207">
                  <c:v>3.9226274007188797E-2</c:v>
                </c:pt>
                <c:pt idx="208">
                  <c:v>3.9166880809697401E-2</c:v>
                </c:pt>
                <c:pt idx="209">
                  <c:v>4.0018210982831197E-2</c:v>
                </c:pt>
                <c:pt idx="210">
                  <c:v>3.9564320754166001E-2</c:v>
                </c:pt>
                <c:pt idx="211">
                  <c:v>3.8923636273675399E-2</c:v>
                </c:pt>
                <c:pt idx="212">
                  <c:v>3.8404441342513598E-2</c:v>
                </c:pt>
                <c:pt idx="213">
                  <c:v>3.8422603205173399E-2</c:v>
                </c:pt>
                <c:pt idx="214">
                  <c:v>3.7967852876517202E-2</c:v>
                </c:pt>
                <c:pt idx="215">
                  <c:v>3.8178775135177E-2</c:v>
                </c:pt>
                <c:pt idx="216">
                  <c:v>3.78849527799636E-2</c:v>
                </c:pt>
                <c:pt idx="217">
                  <c:v>3.7582159717125203E-2</c:v>
                </c:pt>
                <c:pt idx="218">
                  <c:v>3.7539064676187499E-2</c:v>
                </c:pt>
                <c:pt idx="219">
                  <c:v>3.7165275615275599E-2</c:v>
                </c:pt>
                <c:pt idx="220">
                  <c:v>3.6895078648319202E-2</c:v>
                </c:pt>
                <c:pt idx="221">
                  <c:v>3.7275376859803401E-2</c:v>
                </c:pt>
                <c:pt idx="222">
                  <c:v>3.6439300819498602E-2</c:v>
                </c:pt>
                <c:pt idx="223">
                  <c:v>3.5348387981596098E-2</c:v>
                </c:pt>
              </c:numCache>
            </c:numRef>
          </c:val>
          <c:smooth val="0"/>
        </c:ser>
        <c:dLbls>
          <c:showLegendKey val="0"/>
          <c:showVal val="0"/>
          <c:showCatName val="0"/>
          <c:showSerName val="0"/>
          <c:showPercent val="0"/>
          <c:showBubbleSize val="0"/>
        </c:dLbls>
        <c:smooth val="0"/>
        <c:axId val="349138576"/>
        <c:axId val="349138968"/>
      </c:lineChart>
      <c:dateAx>
        <c:axId val="349138576"/>
        <c:scaling>
          <c:orientation val="minMax"/>
          <c:max val="42186"/>
          <c:min val="35612"/>
        </c:scaling>
        <c:delete val="0"/>
        <c:axPos val="b"/>
        <c:numFmt formatCode="mmm\-yy" sourceLinked="1"/>
        <c:majorTickMark val="out"/>
        <c:minorTickMark val="none"/>
        <c:tickLblPos val="nextTo"/>
        <c:crossAx val="349138968"/>
        <c:crosses val="autoZero"/>
        <c:auto val="1"/>
        <c:lblOffset val="100"/>
        <c:baseTimeUnit val="months"/>
        <c:majorUnit val="2"/>
        <c:majorTimeUnit val="years"/>
      </c:dateAx>
      <c:valAx>
        <c:axId val="349138968"/>
        <c:scaling>
          <c:orientation val="minMax"/>
        </c:scaling>
        <c:delete val="0"/>
        <c:axPos val="l"/>
        <c:numFmt formatCode="0%" sourceLinked="0"/>
        <c:majorTickMark val="out"/>
        <c:minorTickMark val="none"/>
        <c:tickLblPos val="nextTo"/>
        <c:crossAx val="349138576"/>
        <c:crosses val="autoZero"/>
        <c:crossBetween val="between"/>
      </c:valAx>
    </c:plotArea>
    <c:legend>
      <c:legendPos val="r"/>
      <c:layout>
        <c:manualLayout>
          <c:xMode val="edge"/>
          <c:yMode val="edge"/>
          <c:x val="9.6595480563665209E-2"/>
          <c:y val="7.3018577443364374E-2"/>
          <c:w val="0.50643700501897937"/>
          <c:h val="7.0042932420961823E-2"/>
        </c:manualLayout>
      </c:layout>
      <c:overlay val="0"/>
    </c:legend>
    <c:plotVisOnly val="1"/>
    <c:dispBlanksAs val="gap"/>
    <c:showDLblsOverMax val="0"/>
  </c:chart>
  <c:spPr>
    <a:noFill/>
    <a:ln>
      <a:noFill/>
    </a:ln>
  </c:spPr>
  <c:txPr>
    <a:bodyPr/>
    <a:lstStyle/>
    <a:p>
      <a:pPr>
        <a:defRPr sz="7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spPr>
            <a:solidFill>
              <a:srgbClr val="006699"/>
            </a:solidFill>
          </c:spPr>
          <c:invertIfNegative val="0"/>
          <c:dPt>
            <c:idx val="8"/>
            <c:invertIfNegative val="0"/>
            <c:bubble3D val="0"/>
            <c:spPr>
              <a:solidFill>
                <a:srgbClr val="FF9900"/>
              </a:solidFill>
            </c:spPr>
          </c:dPt>
          <c:dLbls>
            <c:spPr>
              <a:noFill/>
              <a:ln>
                <a:noFill/>
              </a:ln>
              <a:effectLst/>
            </c:spPr>
            <c:txPr>
              <a:bodyPr/>
              <a:lstStyle/>
              <a:p>
                <a:pPr>
                  <a:defRPr sz="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Yields!$H$257:$H$265</c:f>
              <c:strCache>
                <c:ptCount val="9"/>
                <c:pt idx="0">
                  <c:v>Sydney</c:v>
                </c:pt>
                <c:pt idx="1">
                  <c:v>Melbourne</c:v>
                </c:pt>
                <c:pt idx="2">
                  <c:v>Brisbane</c:v>
                </c:pt>
                <c:pt idx="3">
                  <c:v>Adelaide</c:v>
                </c:pt>
                <c:pt idx="4">
                  <c:v>Perth</c:v>
                </c:pt>
                <c:pt idx="5">
                  <c:v>Hobart</c:v>
                </c:pt>
                <c:pt idx="6">
                  <c:v>Darwin</c:v>
                </c:pt>
                <c:pt idx="7">
                  <c:v>Canberra</c:v>
                </c:pt>
                <c:pt idx="8">
                  <c:v>Combined Capitals</c:v>
                </c:pt>
              </c:strCache>
            </c:strRef>
          </c:cat>
          <c:val>
            <c:numRef>
              <c:f>Yields!$I$257:$I$265</c:f>
              <c:numCache>
                <c:formatCode>0.0%</c:formatCode>
                <c:ptCount val="9"/>
                <c:pt idx="0">
                  <c:v>3.1683067714811997E-2</c:v>
                </c:pt>
                <c:pt idx="1">
                  <c:v>2.9779443954155001E-2</c:v>
                </c:pt>
                <c:pt idx="2">
                  <c:v>4.3743931022105498E-2</c:v>
                </c:pt>
                <c:pt idx="3">
                  <c:v>4.1878379564022399E-2</c:v>
                </c:pt>
                <c:pt idx="4">
                  <c:v>3.9362300478003202E-2</c:v>
                </c:pt>
                <c:pt idx="5">
                  <c:v>5.1896726008999798E-2</c:v>
                </c:pt>
                <c:pt idx="6">
                  <c:v>5.6662084211442899E-2</c:v>
                </c:pt>
                <c:pt idx="7">
                  <c:v>4.0871709628742099E-2</c:v>
                </c:pt>
                <c:pt idx="8">
                  <c:v>3.4203645868238999E-2</c:v>
                </c:pt>
              </c:numCache>
            </c:numRef>
          </c:val>
        </c:ser>
        <c:dLbls>
          <c:dLblPos val="outEnd"/>
          <c:showLegendKey val="0"/>
          <c:showVal val="1"/>
          <c:showCatName val="0"/>
          <c:showSerName val="0"/>
          <c:showPercent val="0"/>
          <c:showBubbleSize val="0"/>
        </c:dLbls>
        <c:gapWidth val="30"/>
        <c:axId val="426204856"/>
        <c:axId val="426200152"/>
      </c:barChart>
      <c:catAx>
        <c:axId val="426204856"/>
        <c:scaling>
          <c:orientation val="minMax"/>
        </c:scaling>
        <c:delete val="0"/>
        <c:axPos val="l"/>
        <c:numFmt formatCode="General" sourceLinked="0"/>
        <c:majorTickMark val="out"/>
        <c:minorTickMark val="none"/>
        <c:tickLblPos val="nextTo"/>
        <c:crossAx val="426200152"/>
        <c:crosses val="autoZero"/>
        <c:auto val="1"/>
        <c:lblAlgn val="ctr"/>
        <c:lblOffset val="100"/>
        <c:noMultiLvlLbl val="0"/>
      </c:catAx>
      <c:valAx>
        <c:axId val="426200152"/>
        <c:scaling>
          <c:orientation val="minMax"/>
        </c:scaling>
        <c:delete val="0"/>
        <c:axPos val="b"/>
        <c:numFmt formatCode="0%" sourceLinked="0"/>
        <c:majorTickMark val="out"/>
        <c:minorTickMark val="none"/>
        <c:tickLblPos val="nextTo"/>
        <c:crossAx val="426204856"/>
        <c:crosses val="autoZero"/>
        <c:crossBetween val="between"/>
      </c:valAx>
    </c:plotArea>
    <c:plotVisOnly val="1"/>
    <c:dispBlanksAs val="gap"/>
    <c:showDLblsOverMax val="0"/>
  </c:chart>
  <c:spPr>
    <a:noFill/>
    <a:ln>
      <a:noFill/>
    </a:ln>
  </c:spPr>
  <c:txPr>
    <a:bodyPr/>
    <a:lstStyle/>
    <a:p>
      <a:pPr>
        <a:defRPr sz="70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spPr>
            <a:solidFill>
              <a:srgbClr val="006699"/>
            </a:solidFill>
          </c:spPr>
          <c:invertIfNegative val="0"/>
          <c:dPt>
            <c:idx val="8"/>
            <c:invertIfNegative val="0"/>
            <c:bubble3D val="0"/>
            <c:spPr>
              <a:solidFill>
                <a:srgbClr val="FF9900"/>
              </a:solidFill>
            </c:spPr>
          </c:dPt>
          <c:dLbls>
            <c:spPr>
              <a:noFill/>
              <a:ln>
                <a:noFill/>
              </a:ln>
              <a:effectLst/>
            </c:spPr>
            <c:txPr>
              <a:bodyPr/>
              <a:lstStyle/>
              <a:p>
                <a:pPr>
                  <a:defRPr sz="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Yields!$H$270:$H$278</c:f>
              <c:strCache>
                <c:ptCount val="9"/>
                <c:pt idx="0">
                  <c:v>Sydney</c:v>
                </c:pt>
                <c:pt idx="1">
                  <c:v>Melbourne</c:v>
                </c:pt>
                <c:pt idx="2">
                  <c:v>Brisbane</c:v>
                </c:pt>
                <c:pt idx="3">
                  <c:v>Adelaide</c:v>
                </c:pt>
                <c:pt idx="4">
                  <c:v>Perth</c:v>
                </c:pt>
                <c:pt idx="5">
                  <c:v>Hobart</c:v>
                </c:pt>
                <c:pt idx="6">
                  <c:v>Darwin</c:v>
                </c:pt>
                <c:pt idx="7">
                  <c:v>Canberra</c:v>
                </c:pt>
                <c:pt idx="8">
                  <c:v>Combined Capitals</c:v>
                </c:pt>
              </c:strCache>
            </c:strRef>
          </c:cat>
          <c:val>
            <c:numRef>
              <c:f>Yields!$I$270:$I$278</c:f>
              <c:numCache>
                <c:formatCode>0.0%</c:formatCode>
                <c:ptCount val="9"/>
                <c:pt idx="0">
                  <c:v>4.1601904492790498E-2</c:v>
                </c:pt>
                <c:pt idx="1">
                  <c:v>4.1004541885419597E-2</c:v>
                </c:pt>
                <c:pt idx="2">
                  <c:v>5.4686610743760397E-2</c:v>
                </c:pt>
                <c:pt idx="3">
                  <c:v>4.7345554832078002E-2</c:v>
                </c:pt>
                <c:pt idx="4">
                  <c:v>4.5373022474545999E-2</c:v>
                </c:pt>
                <c:pt idx="5">
                  <c:v>5.2586930469288397E-2</c:v>
                </c:pt>
                <c:pt idx="6">
                  <c:v>5.51499532954072E-2</c:v>
                </c:pt>
                <c:pt idx="7">
                  <c:v>4.9786378052613399E-2</c:v>
                </c:pt>
                <c:pt idx="8">
                  <c:v>4.3194134354725203E-2</c:v>
                </c:pt>
              </c:numCache>
            </c:numRef>
          </c:val>
        </c:ser>
        <c:dLbls>
          <c:dLblPos val="outEnd"/>
          <c:showLegendKey val="0"/>
          <c:showVal val="1"/>
          <c:showCatName val="0"/>
          <c:showSerName val="0"/>
          <c:showPercent val="0"/>
          <c:showBubbleSize val="0"/>
        </c:dLbls>
        <c:gapWidth val="30"/>
        <c:axId val="426206032"/>
        <c:axId val="426203288"/>
      </c:barChart>
      <c:catAx>
        <c:axId val="426206032"/>
        <c:scaling>
          <c:orientation val="minMax"/>
        </c:scaling>
        <c:delete val="0"/>
        <c:axPos val="l"/>
        <c:numFmt formatCode="General" sourceLinked="0"/>
        <c:majorTickMark val="out"/>
        <c:minorTickMark val="none"/>
        <c:tickLblPos val="nextTo"/>
        <c:crossAx val="426203288"/>
        <c:crosses val="autoZero"/>
        <c:auto val="1"/>
        <c:lblAlgn val="ctr"/>
        <c:lblOffset val="100"/>
        <c:noMultiLvlLbl val="0"/>
      </c:catAx>
      <c:valAx>
        <c:axId val="426203288"/>
        <c:scaling>
          <c:orientation val="minMax"/>
        </c:scaling>
        <c:delete val="0"/>
        <c:axPos val="b"/>
        <c:numFmt formatCode="0%" sourceLinked="0"/>
        <c:majorTickMark val="out"/>
        <c:minorTickMark val="none"/>
        <c:tickLblPos val="nextTo"/>
        <c:crossAx val="426206032"/>
        <c:crosses val="autoZero"/>
        <c:crossBetween val="between"/>
      </c:valAx>
    </c:plotArea>
    <c:plotVisOnly val="1"/>
    <c:dispBlanksAs val="gap"/>
    <c:showDLblsOverMax val="0"/>
  </c:chart>
  <c:spPr>
    <a:noFill/>
    <a:ln>
      <a:noFill/>
    </a:ln>
  </c:spPr>
  <c:txPr>
    <a:bodyPr/>
    <a:lstStyle/>
    <a:p>
      <a:pPr>
        <a:defRPr sz="70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42AF5B4-3487-491F-BB1C-0223DFF6CE2F}" type="datetimeFigureOut">
              <a:rPr lang="en-US"/>
              <a:pPr>
                <a:defRPr/>
              </a:pPr>
              <a:t>8/10/2015</a:t>
            </a:fld>
            <a:endParaRPr lang="en-US"/>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900E8ED-5B02-4838-A5F8-CDB753B6D81E}" type="slidenum">
              <a:rPr lang="en-US"/>
              <a:pPr>
                <a:defRPr/>
              </a:pPr>
              <a:t>‹#›</a:t>
            </a:fld>
            <a:endParaRPr lang="en-US"/>
          </a:p>
        </p:txBody>
      </p:sp>
    </p:spTree>
    <p:extLst>
      <p:ext uri="{BB962C8B-B14F-4D97-AF65-F5344CB8AC3E}">
        <p14:creationId xmlns:p14="http://schemas.microsoft.com/office/powerpoint/2010/main" val="37009831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descr="cl-background.png"/>
          <p:cNvPicPr>
            <a:picLocks noChangeAspect="1"/>
          </p:cNvPicPr>
          <p:nvPr userDrawn="1"/>
        </p:nvPicPr>
        <p:blipFill rotWithShape="1">
          <a:blip r:embed="rId2" cstate="print">
            <a:extLst>
              <a:ext uri="{28A0092B-C50C-407E-A947-70E740481C1C}">
                <a14:useLocalDpi xmlns:a14="http://schemas.microsoft.com/office/drawing/2010/main"/>
              </a:ext>
            </a:extLst>
          </a:blip>
          <a:srcRect l="45210"/>
          <a:stretch/>
        </p:blipFill>
        <p:spPr>
          <a:xfrm>
            <a:off x="3328408" y="0"/>
            <a:ext cx="3543263" cy="9144000"/>
          </a:xfrm>
          <a:prstGeom prst="rect">
            <a:avLst/>
          </a:prstGeom>
        </p:spPr>
      </p:pic>
      <p:cxnSp>
        <p:nvCxnSpPr>
          <p:cNvPr id="8" name="Straight Connector 7"/>
          <p:cNvCxnSpPr/>
          <p:nvPr userDrawn="1"/>
        </p:nvCxnSpPr>
        <p:spPr>
          <a:xfrm>
            <a:off x="467240" y="8604448"/>
            <a:ext cx="5194008" cy="0"/>
          </a:xfrm>
          <a:prstGeom prst="line">
            <a:avLst/>
          </a:prstGeom>
          <a:ln w="3175" cmpd="sng">
            <a:solidFill>
              <a:schemeClr val="accent4">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userDrawn="1"/>
        </p:nvPicPr>
        <p:blipFill>
          <a:blip r:embed="rId3"/>
          <a:stretch>
            <a:fillRect/>
          </a:stretch>
        </p:blipFill>
        <p:spPr>
          <a:xfrm>
            <a:off x="5013176" y="8700145"/>
            <a:ext cx="787400" cy="355600"/>
          </a:xfrm>
          <a:prstGeom prst="rect">
            <a:avLst/>
          </a:prstGeom>
        </p:spPr>
      </p:pic>
      <p:sp>
        <p:nvSpPr>
          <p:cNvPr id="6" name="Footer Placeholder 2"/>
          <p:cNvSpPr txBox="1">
            <a:spLocks/>
          </p:cNvSpPr>
          <p:nvPr userDrawn="1"/>
        </p:nvSpPr>
        <p:spPr>
          <a:xfrm>
            <a:off x="358072" y="8676457"/>
            <a:ext cx="2350848" cy="216023"/>
          </a:xfrm>
          <a:prstGeom prst="rect">
            <a:avLst/>
          </a:prstGeom>
        </p:spPr>
        <p:txBody>
          <a:bodyPr/>
          <a:lstStyle>
            <a:defPPr>
              <a:defRPr lang="en-AU"/>
            </a:defPPr>
            <a:lvl1pPr algn="l" rtl="0" fontAlgn="base">
              <a:spcBef>
                <a:spcPct val="0"/>
              </a:spcBef>
              <a:spcAft>
                <a:spcPct val="0"/>
              </a:spcAft>
              <a:defRPr sz="90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850" b="1" dirty="0" smtClean="0"/>
              <a:t>Monthly</a:t>
            </a:r>
            <a:r>
              <a:rPr lang="en-US" sz="850" b="1" baseline="0" dirty="0" smtClean="0"/>
              <a:t> </a:t>
            </a:r>
            <a:r>
              <a:rPr lang="en-US" sz="850" b="1" dirty="0" smtClean="0"/>
              <a:t>Rental Report</a:t>
            </a:r>
            <a:endParaRPr lang="en-US" sz="850" dirty="0"/>
          </a:p>
        </p:txBody>
      </p:sp>
    </p:spTree>
    <p:extLst>
      <p:ext uri="{BB962C8B-B14F-4D97-AF65-F5344CB8AC3E}">
        <p14:creationId xmlns:p14="http://schemas.microsoft.com/office/powerpoint/2010/main" val="353624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5" name="Straight Connector 4"/>
          <p:cNvCxnSpPr/>
          <p:nvPr userDrawn="1"/>
        </p:nvCxnSpPr>
        <p:spPr>
          <a:xfrm>
            <a:off x="471928" y="8532440"/>
            <a:ext cx="5909400" cy="0"/>
          </a:xfrm>
          <a:prstGeom prst="line">
            <a:avLst/>
          </a:prstGeom>
          <a:ln w="3175" cmpd="sng">
            <a:solidFill>
              <a:schemeClr val="accent4">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userDrawn="1"/>
        </p:nvPicPr>
        <p:blipFill>
          <a:blip r:embed="rId2"/>
          <a:stretch>
            <a:fillRect/>
          </a:stretch>
        </p:blipFill>
        <p:spPr>
          <a:xfrm>
            <a:off x="5589240" y="8604448"/>
            <a:ext cx="787400" cy="355600"/>
          </a:xfrm>
          <a:prstGeom prst="rect">
            <a:avLst/>
          </a:prstGeom>
        </p:spPr>
      </p:pic>
    </p:spTree>
    <p:extLst>
      <p:ext uri="{BB962C8B-B14F-4D97-AF65-F5344CB8AC3E}">
        <p14:creationId xmlns:p14="http://schemas.microsoft.com/office/powerpoint/2010/main" val="881542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p:cNvCxnSpPr/>
          <p:nvPr userDrawn="1"/>
        </p:nvCxnSpPr>
        <p:spPr>
          <a:xfrm>
            <a:off x="471928" y="8532440"/>
            <a:ext cx="5909400" cy="0"/>
          </a:xfrm>
          <a:prstGeom prst="line">
            <a:avLst/>
          </a:prstGeom>
          <a:ln w="3175" cmpd="sng">
            <a:solidFill>
              <a:schemeClr val="accent4">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pic>
        <p:nvPicPr>
          <p:cNvPr id="6" name="Picture 5"/>
          <p:cNvPicPr>
            <a:picLocks noChangeAspect="1"/>
          </p:cNvPicPr>
          <p:nvPr userDrawn="1"/>
        </p:nvPicPr>
        <p:blipFill>
          <a:blip r:embed="rId2"/>
          <a:stretch>
            <a:fillRect/>
          </a:stretch>
        </p:blipFill>
        <p:spPr>
          <a:xfrm>
            <a:off x="5589240" y="8604448"/>
            <a:ext cx="787400" cy="355600"/>
          </a:xfrm>
          <a:prstGeom prst="rect">
            <a:avLst/>
          </a:prstGeom>
        </p:spPr>
      </p:pic>
    </p:spTree>
    <p:extLst>
      <p:ext uri="{BB962C8B-B14F-4D97-AF65-F5344CB8AC3E}">
        <p14:creationId xmlns:p14="http://schemas.microsoft.com/office/powerpoint/2010/main" val="2272844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89" r:id="rId1"/>
    <p:sldLayoutId id="2147483879" r:id="rId2"/>
    <p:sldLayoutId id="2147483884" r:id="rId3"/>
  </p:sldLayoutIdLst>
  <p:hf hdr="0" ftr="0" dt="0"/>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p:titleStyle>
    <p:bodyStyle>
      <a:lvl1pPr marL="228600" indent="-228600" algn="l" rtl="0" eaLnBrk="1" fontAlgn="base" hangingPunct="1">
        <a:spcBef>
          <a:spcPts val="475"/>
        </a:spcBef>
        <a:spcAft>
          <a:spcPct val="0"/>
        </a:spcAft>
        <a:buClr>
          <a:schemeClr val="bg2"/>
        </a:buClr>
        <a:buFont typeface="Wingdings" pitchFamily="2" charset="2"/>
        <a:buChar char="§"/>
        <a:defRPr sz="2000">
          <a:solidFill>
            <a:schemeClr val="tx1"/>
          </a:solidFill>
          <a:latin typeface="+mn-lt"/>
          <a:ea typeface="+mn-ea"/>
          <a:cs typeface="+mn-cs"/>
        </a:defRPr>
      </a:lvl1pPr>
      <a:lvl2pPr marL="458788" indent="-231775" algn="l" rtl="0" eaLnBrk="1" fontAlgn="base" hangingPunct="1">
        <a:spcBef>
          <a:spcPts val="475"/>
        </a:spcBef>
        <a:spcAft>
          <a:spcPct val="0"/>
        </a:spcAft>
        <a:buClr>
          <a:srgbClr val="958377"/>
        </a:buClr>
        <a:buFont typeface="Wingdings" pitchFamily="2" charset="2"/>
        <a:buChar char="w"/>
        <a:defRPr sz="2000">
          <a:solidFill>
            <a:schemeClr val="tx1"/>
          </a:solidFill>
          <a:latin typeface="+mn-lt"/>
        </a:defRPr>
      </a:lvl2pPr>
      <a:lvl3pPr marL="687388" indent="-173038" algn="l" rtl="0" eaLnBrk="1" fontAlgn="base" hangingPunct="1">
        <a:spcBef>
          <a:spcPct val="0"/>
        </a:spcBef>
        <a:spcAft>
          <a:spcPct val="0"/>
        </a:spcAft>
        <a:buClr>
          <a:srgbClr val="958377"/>
        </a:buClr>
        <a:buFont typeface="Arial" charset="0"/>
        <a:buChar char="̶"/>
        <a:defRPr>
          <a:solidFill>
            <a:schemeClr val="tx1"/>
          </a:solidFill>
          <a:latin typeface="+mn-lt"/>
        </a:defRPr>
      </a:lvl3pPr>
      <a:lvl4pPr marL="855663" indent="-168275" algn="l" rtl="0" eaLnBrk="1" fontAlgn="base" hangingPunct="1">
        <a:spcBef>
          <a:spcPct val="0"/>
        </a:spcBef>
        <a:spcAft>
          <a:spcPct val="0"/>
        </a:spcAft>
        <a:buClr>
          <a:srgbClr val="958377"/>
        </a:buClr>
        <a:buFont typeface="Arial" charset="0"/>
        <a:buChar char="•"/>
        <a:defRPr>
          <a:solidFill>
            <a:schemeClr val="tx1"/>
          </a:solidFill>
          <a:latin typeface="+mn-lt"/>
        </a:defRPr>
      </a:lvl4pPr>
      <a:lvl5pPr marL="1027113" indent="-149225" algn="l" rtl="0" eaLnBrk="1" fontAlgn="base" hangingPunct="1">
        <a:spcBef>
          <a:spcPct val="0"/>
        </a:spcBef>
        <a:spcAft>
          <a:spcPct val="0"/>
        </a:spcAft>
        <a:buClr>
          <a:srgbClr val="958377"/>
        </a:buClr>
        <a:buSzPct val="70000"/>
        <a:buFont typeface="Wingdings" pitchFamily="2" charset="2"/>
        <a:buChar char="§"/>
        <a:defRPr>
          <a:solidFill>
            <a:schemeClr val="tx1"/>
          </a:solidFill>
          <a:latin typeface="+mn-lt"/>
        </a:defRPr>
      </a:lvl5pPr>
      <a:lvl6pPr marL="1265238" indent="-149225" algn="l" rtl="0" eaLnBrk="1" fontAlgn="base" hangingPunct="1">
        <a:spcBef>
          <a:spcPct val="0"/>
        </a:spcBef>
        <a:spcAft>
          <a:spcPct val="0"/>
        </a:spcAft>
        <a:buClr>
          <a:schemeClr val="bg2"/>
        </a:buClr>
        <a:buChar char="•"/>
        <a:defRPr>
          <a:solidFill>
            <a:schemeClr val="tx2"/>
          </a:solidFill>
          <a:latin typeface="+mn-lt"/>
        </a:defRPr>
      </a:lvl6pPr>
      <a:lvl7pPr marL="1722438" indent="-149225" algn="l" rtl="0" eaLnBrk="1" fontAlgn="base" hangingPunct="1">
        <a:spcBef>
          <a:spcPct val="0"/>
        </a:spcBef>
        <a:spcAft>
          <a:spcPct val="0"/>
        </a:spcAft>
        <a:buClr>
          <a:schemeClr val="bg2"/>
        </a:buClr>
        <a:buChar char="•"/>
        <a:defRPr>
          <a:solidFill>
            <a:schemeClr val="tx2"/>
          </a:solidFill>
          <a:latin typeface="+mn-lt"/>
        </a:defRPr>
      </a:lvl7pPr>
      <a:lvl8pPr marL="2179638" indent="-149225" algn="l" rtl="0" eaLnBrk="1" fontAlgn="base" hangingPunct="1">
        <a:spcBef>
          <a:spcPct val="0"/>
        </a:spcBef>
        <a:spcAft>
          <a:spcPct val="0"/>
        </a:spcAft>
        <a:buClr>
          <a:schemeClr val="bg2"/>
        </a:buClr>
        <a:buChar char="•"/>
        <a:defRPr>
          <a:solidFill>
            <a:schemeClr val="tx2"/>
          </a:solidFill>
          <a:latin typeface="+mn-lt"/>
        </a:defRPr>
      </a:lvl8pPr>
      <a:lvl9pPr marL="2636838" indent="-149225" algn="l" rtl="0" eaLnBrk="1" fontAlgn="base" hangingPunct="1">
        <a:spcBef>
          <a:spcPct val="0"/>
        </a:spcBef>
        <a:spcAft>
          <a:spcPct val="0"/>
        </a:spcAft>
        <a:buClr>
          <a:schemeClr val="bg2"/>
        </a:buClr>
        <a:buChar char="•"/>
        <a:defRPr>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xml"/><Relationship Id="rId4" Type="http://schemas.openxmlformats.org/officeDocument/2006/relationships/chart" Target="../charts/char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68569" y="3349312"/>
            <a:ext cx="5076655" cy="2323713"/>
          </a:xfrm>
          <a:prstGeom prst="rect">
            <a:avLst/>
          </a:prstGeom>
        </p:spPr>
        <p:txBody>
          <a:bodyPr wrap="square">
            <a:spAutoFit/>
          </a:bodyPr>
          <a:lstStyle/>
          <a:p>
            <a:pPr algn="just">
              <a:spcAft>
                <a:spcPts val="600"/>
              </a:spcAft>
            </a:pPr>
            <a:r>
              <a:rPr lang="en-US" sz="900" dirty="0"/>
              <a:t>According to analysis from CoreLogic RP Data, rental rates across the combined capital cities fell by -0.3% in July 2015 and the annual rate of growth continues to slow, reaching a new record low of 0.9%.</a:t>
            </a:r>
          </a:p>
          <a:p>
            <a:pPr algn="just">
              <a:spcAft>
                <a:spcPts val="600"/>
              </a:spcAft>
            </a:pPr>
            <a:r>
              <a:rPr lang="en-US" sz="900" dirty="0"/>
              <a:t>Across the combined capital cities, dwelling rental rates are recorded at $486 per week and they have fallen by -0.3% over the month, are up by 0.3% over the first seven months of the year and have increased by just 0.9% over the past 12 months. The 0.9% annual rise in capital city rents is the slowest rate of growth on record, with data going back to December 1995.  The sluggish pace of rental appreciation continues to be attributed to the ongoing boom in dwelling construction across Australia’s capital cities accompanied by record high participation in the housing market from investors.  A high proportion of the inner city unit development in particular is being targeted by domestic investors and foreign purchasers.</a:t>
            </a:r>
          </a:p>
          <a:p>
            <a:pPr algn="just">
              <a:spcAft>
                <a:spcPts val="600"/>
              </a:spcAft>
            </a:pPr>
            <a:r>
              <a:rPr lang="en-US" sz="900" dirty="0"/>
              <a:t>Looking across the individual capital cities, over the past year, Sydney and Hobart have recorded the greatest increases in weekly rents. Over the past month, weekly rents have moved lower across every capital city and over the past three months rents are lower in all cities except for Melbourne.</a:t>
            </a:r>
          </a:p>
        </p:txBody>
      </p:sp>
      <p:cxnSp>
        <p:nvCxnSpPr>
          <p:cNvPr id="8" name="Straight Connector 7"/>
          <p:cNvCxnSpPr/>
          <p:nvPr/>
        </p:nvCxnSpPr>
        <p:spPr>
          <a:xfrm flipH="1">
            <a:off x="476672" y="5868144"/>
            <a:ext cx="4896544" cy="0"/>
          </a:xfrm>
          <a:prstGeom prst="line">
            <a:avLst/>
          </a:prstGeom>
          <a:ln w="6350" cmpd="sng">
            <a:solidFill>
              <a:schemeClr val="tx1">
                <a:lumMod val="20000"/>
                <a:lumOff val="80000"/>
              </a:schemeClr>
            </a:solidFill>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Table 17"/>
          <p:cNvGraphicFramePr>
            <a:graphicFrameLocks noGrp="1"/>
          </p:cNvGraphicFramePr>
          <p:nvPr>
            <p:extLst>
              <p:ext uri="{D42A27DB-BD31-4B8C-83A1-F6EECF244321}">
                <p14:modId xmlns:p14="http://schemas.microsoft.com/office/powerpoint/2010/main" val="3003694990"/>
              </p:ext>
            </p:extLst>
          </p:nvPr>
        </p:nvGraphicFramePr>
        <p:xfrm>
          <a:off x="476673" y="6174432"/>
          <a:ext cx="4896541" cy="2286000"/>
        </p:xfrm>
        <a:graphic>
          <a:graphicData uri="http://schemas.openxmlformats.org/drawingml/2006/table">
            <a:tbl>
              <a:tblPr firstRow="1" bandRow="1">
                <a:tableStyleId>{5C22544A-7EE6-4342-B048-85BDC9FD1C3A}</a:tableStyleId>
              </a:tblPr>
              <a:tblGrid>
                <a:gridCol w="648071"/>
                <a:gridCol w="648072"/>
                <a:gridCol w="576064"/>
                <a:gridCol w="720080"/>
                <a:gridCol w="720080"/>
                <a:gridCol w="720080"/>
                <a:gridCol w="864094"/>
              </a:tblGrid>
              <a:tr h="174790">
                <a:tc>
                  <a:txBody>
                    <a:bodyPr/>
                    <a:lstStyle/>
                    <a:p>
                      <a:endParaRPr lang="en-US" sz="700" b="1" dirty="0">
                        <a:solidFill>
                          <a:srgbClr val="FFFFFF"/>
                        </a:solidFill>
                        <a:latin typeface="Arial"/>
                        <a:cs typeface="Arial"/>
                      </a:endParaRPr>
                    </a:p>
                  </a:txBody>
                  <a:tcPr>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gridSpan="4">
                  <a:txBody>
                    <a:bodyPr/>
                    <a:lstStyle/>
                    <a:p>
                      <a:pPr algn="ctr"/>
                      <a:r>
                        <a:rPr lang="en-US" sz="700" b="1" dirty="0" smtClean="0">
                          <a:solidFill>
                            <a:srgbClr val="FFFFFF"/>
                          </a:solidFill>
                          <a:latin typeface="Arial"/>
                          <a:cs typeface="Arial"/>
                        </a:rPr>
                        <a:t>CHANGE IN RENTS</a:t>
                      </a: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solidFill>
                  </a:tcPr>
                </a:tc>
                <a:tc hMerge="1">
                  <a:txBody>
                    <a:bodyPr/>
                    <a:lstStyle/>
                    <a:p>
                      <a:pPr algn="ct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03C31"/>
                    </a:solidFill>
                  </a:tcPr>
                </a:tc>
                <a:tc hMerge="1">
                  <a:txBody>
                    <a:bodyPr/>
                    <a:lstStyle/>
                    <a:p>
                      <a:pPr algn="ct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03C31"/>
                    </a:solidFill>
                  </a:tcPr>
                </a:tc>
                <a:tc hMerge="1">
                  <a:txBody>
                    <a:bodyPr/>
                    <a:lstStyle/>
                    <a:p>
                      <a:pPr algn="ct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03C31"/>
                    </a:solidFill>
                  </a:tcPr>
                </a:tc>
                <a:tc gridSpan="2">
                  <a:txBody>
                    <a:bodyPr/>
                    <a:lstStyle/>
                    <a:p>
                      <a:pPr algn="ctr"/>
                      <a:r>
                        <a:rPr lang="en-US" sz="700" b="1" dirty="0" smtClean="0">
                          <a:solidFill>
                            <a:srgbClr val="FFFFFF"/>
                          </a:solidFill>
                          <a:latin typeface="Arial"/>
                          <a:cs typeface="Arial"/>
                        </a:rPr>
                        <a:t>YIELDS</a:t>
                      </a:r>
                      <a:endParaRPr lang="en-US" sz="700" b="1" dirty="0">
                        <a:solidFill>
                          <a:srgbClr val="FFFFFF"/>
                        </a:solidFill>
                        <a:latin typeface="Arial"/>
                        <a:cs typeface="Arial"/>
                      </a:endParaRPr>
                    </a:p>
                  </a:txBody>
                  <a:tcP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solidFill>
                  </a:tcPr>
                </a:tc>
                <a:tc hMerge="1">
                  <a:txBody>
                    <a:bodyPr/>
                    <a:lstStyle/>
                    <a:p>
                      <a:pPr algn="ct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03C31"/>
                    </a:solidFill>
                  </a:tcPr>
                </a:tc>
              </a:tr>
              <a:tr h="174790">
                <a:tc>
                  <a:txBody>
                    <a:bodyPr/>
                    <a:lstStyle/>
                    <a:p>
                      <a:r>
                        <a:rPr lang="en-US" sz="700" b="1" dirty="0" smtClean="0">
                          <a:solidFill>
                            <a:srgbClr val="FFFFFF"/>
                          </a:solidFill>
                          <a:latin typeface="Arial"/>
                          <a:cs typeface="Arial"/>
                        </a:rPr>
                        <a:t>Region</a:t>
                      </a:r>
                      <a:endParaRPr lang="en-US" sz="700" b="1" dirty="0">
                        <a:solidFill>
                          <a:srgbClr val="FFFFFF"/>
                        </a:solidFill>
                        <a:latin typeface="Arial"/>
                        <a:cs typeface="Arial"/>
                      </a:endParaRPr>
                    </a:p>
                  </a:txBody>
                  <a:tcPr>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c>
                  <a:txBody>
                    <a:bodyPr/>
                    <a:lstStyle/>
                    <a:p>
                      <a:pPr algn="ctr"/>
                      <a:r>
                        <a:rPr lang="en-US" sz="700" b="1" dirty="0" smtClean="0">
                          <a:solidFill>
                            <a:srgbClr val="FFFFFF"/>
                          </a:solidFill>
                          <a:latin typeface="Arial"/>
                          <a:cs typeface="Arial"/>
                        </a:rPr>
                        <a:t>Current</a:t>
                      </a: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c>
                  <a:txBody>
                    <a:bodyPr/>
                    <a:lstStyle/>
                    <a:p>
                      <a:pPr algn="ctr"/>
                      <a:r>
                        <a:rPr lang="en-US" sz="700" b="1" dirty="0" smtClean="0">
                          <a:solidFill>
                            <a:srgbClr val="FFFFFF"/>
                          </a:solidFill>
                          <a:latin typeface="Arial"/>
                          <a:cs typeface="Arial"/>
                        </a:rPr>
                        <a:t>Month</a:t>
                      </a: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c>
                  <a:txBody>
                    <a:bodyPr/>
                    <a:lstStyle/>
                    <a:p>
                      <a:pPr algn="ctr"/>
                      <a:r>
                        <a:rPr lang="en-US" sz="700" b="1" dirty="0" smtClean="0">
                          <a:solidFill>
                            <a:srgbClr val="FFFFFF"/>
                          </a:solidFill>
                          <a:latin typeface="Arial"/>
                          <a:cs typeface="Arial"/>
                        </a:rPr>
                        <a:t>Quarter</a:t>
                      </a: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c>
                  <a:txBody>
                    <a:bodyPr/>
                    <a:lstStyle/>
                    <a:p>
                      <a:pPr algn="ctr"/>
                      <a:r>
                        <a:rPr lang="en-US" sz="700" b="1" dirty="0" smtClean="0">
                          <a:solidFill>
                            <a:srgbClr val="FFFFFF"/>
                          </a:solidFill>
                          <a:latin typeface="Arial"/>
                          <a:cs typeface="Arial"/>
                        </a:rPr>
                        <a:t>YoY</a:t>
                      </a: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c>
                  <a:txBody>
                    <a:bodyPr/>
                    <a:lstStyle/>
                    <a:p>
                      <a:pPr algn="ctr"/>
                      <a:r>
                        <a:rPr lang="en-US" sz="700" b="1" dirty="0" smtClean="0">
                          <a:solidFill>
                            <a:srgbClr val="FFFFFF"/>
                          </a:solidFill>
                          <a:latin typeface="Arial"/>
                          <a:cs typeface="Arial"/>
                        </a:rPr>
                        <a:t>Current</a:t>
                      </a:r>
                      <a:endParaRPr lang="en-US" sz="700" b="1" dirty="0">
                        <a:solidFill>
                          <a:srgbClr val="FFFFFF"/>
                        </a:solidFill>
                        <a:latin typeface="Arial"/>
                        <a:cs typeface="Arial"/>
                      </a:endParaRPr>
                    </a:p>
                  </a:txBody>
                  <a:tcP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c>
                  <a:txBody>
                    <a:bodyPr/>
                    <a:lstStyle/>
                    <a:p>
                      <a:pPr marL="92075" indent="-92075" algn="ctr"/>
                      <a:r>
                        <a:rPr lang="en-US" sz="700" b="1" dirty="0" smtClean="0">
                          <a:solidFill>
                            <a:srgbClr val="FFFFFF"/>
                          </a:solidFill>
                          <a:latin typeface="Arial"/>
                          <a:cs typeface="Arial"/>
                        </a:rPr>
                        <a:t>12 Months Ago</a:t>
                      </a:r>
                      <a:endParaRPr lang="en-US" sz="700" b="1" dirty="0">
                        <a:solidFill>
                          <a:srgbClr val="FFFFFF"/>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solidFill>
                  </a:tcPr>
                </a:tc>
              </a:tr>
              <a:tr h="174790">
                <a:tc>
                  <a:txBody>
                    <a:bodyPr/>
                    <a:lstStyle/>
                    <a:p>
                      <a:r>
                        <a:rPr lang="en-US" sz="700" b="1" dirty="0" smtClean="0">
                          <a:solidFill>
                            <a:schemeClr val="accent4"/>
                          </a:solidFill>
                          <a:latin typeface="Arial"/>
                          <a:cs typeface="Arial"/>
                        </a:rPr>
                        <a:t>Sydney</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$593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2.5%</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3.3%</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r>
              <a:tr h="174790">
                <a:tc>
                  <a:txBody>
                    <a:bodyPr/>
                    <a:lstStyle/>
                    <a:p>
                      <a:r>
                        <a:rPr lang="en-US" sz="700" b="1" dirty="0" smtClean="0">
                          <a:solidFill>
                            <a:schemeClr val="accent4"/>
                          </a:solidFill>
                          <a:latin typeface="Arial"/>
                          <a:cs typeface="Arial"/>
                        </a:rPr>
                        <a:t>Melbourne</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2.1%</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3.1%</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74790">
                <a:tc>
                  <a:txBody>
                    <a:bodyPr/>
                    <a:lstStyle/>
                    <a:p>
                      <a:r>
                        <a:rPr lang="en-US" sz="700" b="1" dirty="0" smtClean="0">
                          <a:solidFill>
                            <a:schemeClr val="accent4"/>
                          </a:solidFill>
                          <a:latin typeface="Arial"/>
                          <a:cs typeface="Arial"/>
                        </a:rPr>
                        <a:t>Brisbane</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1.1%</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4.5%</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74790">
                <a:tc>
                  <a:txBody>
                    <a:bodyPr/>
                    <a:lstStyle/>
                    <a:p>
                      <a:r>
                        <a:rPr lang="en-US" sz="700" b="1" dirty="0" smtClean="0">
                          <a:solidFill>
                            <a:schemeClr val="accent4"/>
                          </a:solidFill>
                          <a:latin typeface="Arial"/>
                          <a:cs typeface="Arial"/>
                        </a:rPr>
                        <a:t>Adelaide</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$367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0.3%</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4.2%</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61176">
                <a:tc>
                  <a:txBody>
                    <a:bodyPr/>
                    <a:lstStyle/>
                    <a:p>
                      <a:r>
                        <a:rPr lang="en-US" sz="700" b="1" dirty="0" smtClean="0">
                          <a:solidFill>
                            <a:schemeClr val="accent4"/>
                          </a:solidFill>
                          <a:latin typeface="Arial"/>
                          <a:cs typeface="Arial"/>
                        </a:rPr>
                        <a:t>Perth</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$468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-5.6%</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4.0%</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74790">
                <a:tc>
                  <a:txBody>
                    <a:bodyPr/>
                    <a:lstStyle/>
                    <a:p>
                      <a:r>
                        <a:rPr lang="en-US" sz="700" b="1" dirty="0" smtClean="0">
                          <a:solidFill>
                            <a:schemeClr val="accent4"/>
                          </a:solidFill>
                          <a:latin typeface="Arial"/>
                          <a:cs typeface="Arial"/>
                        </a:rPr>
                        <a:t>Hobart</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$339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2.3%</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5.2%</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74790">
                <a:tc>
                  <a:txBody>
                    <a:bodyPr/>
                    <a:lstStyle/>
                    <a:p>
                      <a:r>
                        <a:rPr lang="en-US" sz="700" b="1" dirty="0" smtClean="0">
                          <a:solidFill>
                            <a:schemeClr val="accent4"/>
                          </a:solidFill>
                          <a:latin typeface="Arial"/>
                          <a:cs typeface="Arial"/>
                        </a:rPr>
                        <a:t>Darwin</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$549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-9.3%</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5.6%</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74790">
                <a:tc>
                  <a:txBody>
                    <a:bodyPr/>
                    <a:lstStyle/>
                    <a:p>
                      <a:r>
                        <a:rPr lang="en-US" sz="700" b="1" dirty="0" smtClean="0">
                          <a:solidFill>
                            <a:schemeClr val="accent4"/>
                          </a:solidFill>
                          <a:latin typeface="Arial"/>
                          <a:cs typeface="Arial"/>
                        </a:rPr>
                        <a:t>Canberra</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$494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0.5%</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4.1%</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268908">
                <a:tc>
                  <a:txBody>
                    <a:bodyPr/>
                    <a:lstStyle/>
                    <a:p>
                      <a:r>
                        <a:rPr lang="en-US" sz="700" b="1" dirty="0" smtClean="0">
                          <a:solidFill>
                            <a:schemeClr val="accent4"/>
                          </a:solidFill>
                          <a:latin typeface="Arial"/>
                          <a:cs typeface="Arial"/>
                        </a:rPr>
                        <a:t>Combined Capitals</a:t>
                      </a:r>
                      <a:endParaRPr lang="en-US" sz="700" b="1" dirty="0">
                        <a:solidFill>
                          <a:schemeClr val="accent4"/>
                        </a:solidFill>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$486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0.9%</a:t>
                      </a:r>
                    </a:p>
                  </a:txBody>
                  <a:tcPr marL="9525" marR="9525" marT="9525" marB="0" anchor="ctr">
                    <a:lnL w="12700" cap="flat" cmpd="sng" algn="ctr">
                      <a:noFill/>
                      <a:prstDash val="solid"/>
                      <a:round/>
                      <a:headEnd type="none" w="med" len="med"/>
                      <a:tailEnd type="none" w="med" len="med"/>
                    </a:lnL>
                    <a:lnR w="19050" cap="flat" cmpd="sng" algn="ctr">
                      <a:solidFill>
                        <a:srgbClr val="FFFFFF"/>
                      </a:solid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a:solidFill>
                            <a:schemeClr val="accent4"/>
                          </a:solidFill>
                          <a:effectLst/>
                          <a:latin typeface="Arial"/>
                          <a:ea typeface="+mn-ea"/>
                          <a:cs typeface="Arial"/>
                        </a:rPr>
                        <a:t>3.5%</a:t>
                      </a:r>
                    </a:p>
                  </a:txBody>
                  <a:tcPr marL="9525" marR="9525" marT="9525" marB="0" anchor="ctr">
                    <a:lnL w="1905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marL="0" algn="ctr" defTabSz="914400" rtl="0" eaLnBrk="1" fontAlgn="b" latinLnBrk="0" hangingPunct="1"/>
                      <a:r>
                        <a:rPr lang="en-AU" sz="700" b="0" i="0" u="none" strike="noStrike" kern="1200" dirty="0">
                          <a:solidFill>
                            <a:schemeClr val="accent4"/>
                          </a:solidFill>
                          <a:effectLst/>
                          <a:latin typeface="Arial"/>
                          <a:ea typeface="+mn-ea"/>
                          <a:cs typeface="Arial"/>
                        </a:rPr>
                        <a:t>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bl>
          </a:graphicData>
        </a:graphic>
      </p:graphicFrame>
      <p:sp>
        <p:nvSpPr>
          <p:cNvPr id="19" name="Rectangle 18"/>
          <p:cNvSpPr/>
          <p:nvPr/>
        </p:nvSpPr>
        <p:spPr>
          <a:xfrm>
            <a:off x="368569" y="5928947"/>
            <a:ext cx="3708503" cy="230832"/>
          </a:xfrm>
          <a:prstGeom prst="rect">
            <a:avLst/>
          </a:prstGeom>
        </p:spPr>
        <p:txBody>
          <a:bodyPr wrap="square">
            <a:spAutoFit/>
          </a:bodyPr>
          <a:lstStyle/>
          <a:p>
            <a:pPr algn="just"/>
            <a:r>
              <a:rPr lang="en-AU" sz="900" b="1" dirty="0" smtClean="0"/>
              <a:t>Rental Index results as at July 31, 2015 </a:t>
            </a:r>
            <a:endParaRPr lang="en-US" sz="900" b="1" dirty="0"/>
          </a:p>
        </p:txBody>
      </p:sp>
      <p:sp>
        <p:nvSpPr>
          <p:cNvPr id="17" name="Title 1"/>
          <p:cNvSpPr txBox="1">
            <a:spLocks/>
          </p:cNvSpPr>
          <p:nvPr/>
        </p:nvSpPr>
        <p:spPr>
          <a:xfrm>
            <a:off x="356182" y="3053824"/>
            <a:ext cx="5233058" cy="256133"/>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AU" sz="1100" b="1" dirty="0" smtClean="0"/>
              <a:t>Weekly rents fall across every capital city over the month of July</a:t>
            </a:r>
            <a:endParaRPr lang="en-AU" sz="1100" b="1" dirty="0"/>
          </a:p>
        </p:txBody>
      </p:sp>
      <p:sp>
        <p:nvSpPr>
          <p:cNvPr id="20" name="Rectangle 2"/>
          <p:cNvSpPr txBox="1">
            <a:spLocks noChangeArrowheads="1"/>
          </p:cNvSpPr>
          <p:nvPr/>
        </p:nvSpPr>
        <p:spPr>
          <a:xfrm>
            <a:off x="354265" y="585911"/>
            <a:ext cx="4503606" cy="323165"/>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US" altLang="en-US" sz="1600" kern="0" dirty="0">
                <a:solidFill>
                  <a:schemeClr val="tx2"/>
                </a:solidFill>
                <a:cs typeface="Arial"/>
              </a:rPr>
              <a:t>CoreLogic RP Data </a:t>
            </a:r>
            <a:r>
              <a:rPr lang="en-US" altLang="en-US" sz="1600" kern="0" dirty="0" smtClean="0">
                <a:solidFill>
                  <a:schemeClr val="tx2"/>
                </a:solidFill>
                <a:cs typeface="Arial"/>
              </a:rPr>
              <a:t>July Rental </a:t>
            </a:r>
            <a:r>
              <a:rPr lang="en-US" altLang="en-US" sz="1600" kern="0" dirty="0">
                <a:solidFill>
                  <a:schemeClr val="tx2"/>
                </a:solidFill>
                <a:cs typeface="Arial"/>
              </a:rPr>
              <a:t>Index Results</a:t>
            </a:r>
          </a:p>
        </p:txBody>
      </p:sp>
      <p:sp>
        <p:nvSpPr>
          <p:cNvPr id="21" name="Rectangle 3"/>
          <p:cNvSpPr txBox="1">
            <a:spLocks noChangeArrowheads="1"/>
          </p:cNvSpPr>
          <p:nvPr/>
        </p:nvSpPr>
        <p:spPr>
          <a:xfrm>
            <a:off x="356740" y="933692"/>
            <a:ext cx="6126028" cy="369332"/>
          </a:xfrm>
          <a:prstGeom prst="rect">
            <a:avLst/>
          </a:prstGeom>
        </p:spPr>
        <p:txBody>
          <a:bodyPr/>
          <a:lstStyle>
            <a:lvl1pPr marL="228600" indent="-228600" algn="l" rtl="0" eaLnBrk="1" fontAlgn="base" hangingPunct="1">
              <a:spcBef>
                <a:spcPts val="475"/>
              </a:spcBef>
              <a:spcAft>
                <a:spcPct val="0"/>
              </a:spcAft>
              <a:buClr>
                <a:schemeClr val="bg2"/>
              </a:buClr>
              <a:buFont typeface="Wingdings" pitchFamily="2" charset="2"/>
              <a:buChar char="§"/>
              <a:defRPr sz="2000">
                <a:solidFill>
                  <a:schemeClr val="tx1"/>
                </a:solidFill>
                <a:latin typeface="+mn-lt"/>
                <a:ea typeface="+mn-ea"/>
                <a:cs typeface="+mn-cs"/>
              </a:defRPr>
            </a:lvl1pPr>
            <a:lvl2pPr marL="458788" indent="-231775" algn="l" rtl="0" eaLnBrk="1" fontAlgn="base" hangingPunct="1">
              <a:spcBef>
                <a:spcPts val="475"/>
              </a:spcBef>
              <a:spcAft>
                <a:spcPct val="0"/>
              </a:spcAft>
              <a:buClr>
                <a:srgbClr val="958377"/>
              </a:buClr>
              <a:buFont typeface="Wingdings" pitchFamily="2" charset="2"/>
              <a:buChar char="w"/>
              <a:defRPr sz="2000">
                <a:solidFill>
                  <a:schemeClr val="tx1"/>
                </a:solidFill>
                <a:latin typeface="+mn-lt"/>
              </a:defRPr>
            </a:lvl2pPr>
            <a:lvl3pPr marL="687388" indent="-173038" algn="l" rtl="0" eaLnBrk="1" fontAlgn="base" hangingPunct="1">
              <a:spcBef>
                <a:spcPct val="0"/>
              </a:spcBef>
              <a:spcAft>
                <a:spcPct val="0"/>
              </a:spcAft>
              <a:buClr>
                <a:srgbClr val="958377"/>
              </a:buClr>
              <a:buFont typeface="Arial" charset="0"/>
              <a:buChar char="̶"/>
              <a:defRPr>
                <a:solidFill>
                  <a:schemeClr val="tx1"/>
                </a:solidFill>
                <a:latin typeface="+mn-lt"/>
              </a:defRPr>
            </a:lvl3pPr>
            <a:lvl4pPr marL="855663" indent="-168275" algn="l" rtl="0" eaLnBrk="1" fontAlgn="base" hangingPunct="1">
              <a:spcBef>
                <a:spcPct val="0"/>
              </a:spcBef>
              <a:spcAft>
                <a:spcPct val="0"/>
              </a:spcAft>
              <a:buClr>
                <a:srgbClr val="958377"/>
              </a:buClr>
              <a:buFont typeface="Arial" charset="0"/>
              <a:buChar char="•"/>
              <a:defRPr>
                <a:solidFill>
                  <a:schemeClr val="tx1"/>
                </a:solidFill>
                <a:latin typeface="+mn-lt"/>
              </a:defRPr>
            </a:lvl4pPr>
            <a:lvl5pPr marL="1027113" indent="-149225" algn="l" rtl="0" eaLnBrk="1" fontAlgn="base" hangingPunct="1">
              <a:spcBef>
                <a:spcPct val="0"/>
              </a:spcBef>
              <a:spcAft>
                <a:spcPct val="0"/>
              </a:spcAft>
              <a:buClr>
                <a:srgbClr val="958377"/>
              </a:buClr>
              <a:buSzPct val="70000"/>
              <a:buFont typeface="Wingdings" pitchFamily="2" charset="2"/>
              <a:buChar char="§"/>
              <a:defRPr>
                <a:solidFill>
                  <a:schemeClr val="tx1"/>
                </a:solidFill>
                <a:latin typeface="+mn-lt"/>
              </a:defRPr>
            </a:lvl5pPr>
            <a:lvl6pPr marL="1265238" indent="-149225" algn="l" rtl="0" eaLnBrk="1" fontAlgn="base" hangingPunct="1">
              <a:spcBef>
                <a:spcPct val="0"/>
              </a:spcBef>
              <a:spcAft>
                <a:spcPct val="0"/>
              </a:spcAft>
              <a:buClr>
                <a:schemeClr val="bg2"/>
              </a:buClr>
              <a:buChar char="•"/>
              <a:defRPr>
                <a:solidFill>
                  <a:schemeClr val="tx2"/>
                </a:solidFill>
                <a:latin typeface="+mn-lt"/>
              </a:defRPr>
            </a:lvl6pPr>
            <a:lvl7pPr marL="1722438" indent="-149225" algn="l" rtl="0" eaLnBrk="1" fontAlgn="base" hangingPunct="1">
              <a:spcBef>
                <a:spcPct val="0"/>
              </a:spcBef>
              <a:spcAft>
                <a:spcPct val="0"/>
              </a:spcAft>
              <a:buClr>
                <a:schemeClr val="bg2"/>
              </a:buClr>
              <a:buChar char="•"/>
              <a:defRPr>
                <a:solidFill>
                  <a:schemeClr val="tx2"/>
                </a:solidFill>
                <a:latin typeface="+mn-lt"/>
              </a:defRPr>
            </a:lvl7pPr>
            <a:lvl8pPr marL="2179638" indent="-149225" algn="l" rtl="0" eaLnBrk="1" fontAlgn="base" hangingPunct="1">
              <a:spcBef>
                <a:spcPct val="0"/>
              </a:spcBef>
              <a:spcAft>
                <a:spcPct val="0"/>
              </a:spcAft>
              <a:buClr>
                <a:schemeClr val="bg2"/>
              </a:buClr>
              <a:buChar char="•"/>
              <a:defRPr>
                <a:solidFill>
                  <a:schemeClr val="tx2"/>
                </a:solidFill>
                <a:latin typeface="+mn-lt"/>
              </a:defRPr>
            </a:lvl8pPr>
            <a:lvl9pPr marL="2636838" indent="-149225" algn="l" rtl="0" eaLnBrk="1" fontAlgn="base" hangingPunct="1">
              <a:spcBef>
                <a:spcPct val="0"/>
              </a:spcBef>
              <a:spcAft>
                <a:spcPct val="0"/>
              </a:spcAft>
              <a:buClr>
                <a:schemeClr val="bg2"/>
              </a:buClr>
              <a:buChar char="•"/>
              <a:defRPr>
                <a:solidFill>
                  <a:schemeClr val="tx2"/>
                </a:solidFill>
                <a:latin typeface="+mn-lt"/>
              </a:defRPr>
            </a:lvl9pPr>
          </a:lstStyle>
          <a:p>
            <a:pPr marL="0" indent="0">
              <a:spcBef>
                <a:spcPts val="0"/>
              </a:spcBef>
              <a:buNone/>
            </a:pPr>
            <a:r>
              <a:rPr lang="en-AU" altLang="en-US" sz="1200" kern="0" dirty="0">
                <a:solidFill>
                  <a:schemeClr val="accent4"/>
                </a:solidFill>
                <a:cs typeface="Arial"/>
              </a:rPr>
              <a:t>Rental Review Snapshot – Released: </a:t>
            </a:r>
            <a:r>
              <a:rPr lang="en-AU" altLang="en-US" sz="1200" kern="0" smtClean="0">
                <a:solidFill>
                  <a:schemeClr val="accent4"/>
                </a:solidFill>
                <a:cs typeface="Arial"/>
              </a:rPr>
              <a:t>August 10, </a:t>
            </a:r>
            <a:r>
              <a:rPr lang="en-AU" altLang="en-US" sz="1200" kern="0" dirty="0">
                <a:solidFill>
                  <a:schemeClr val="accent4"/>
                </a:solidFill>
                <a:cs typeface="Arial"/>
              </a:rPr>
              <a:t>2015</a:t>
            </a:r>
            <a:endParaRPr lang="en-AU" altLang="en-US" sz="1200" kern="0" dirty="0">
              <a:solidFill>
                <a:schemeClr val="accent4"/>
              </a:solidFill>
              <a:latin typeface="Arial"/>
              <a:cs typeface="Arial"/>
            </a:endParaRPr>
          </a:p>
        </p:txBody>
      </p:sp>
      <p:cxnSp>
        <p:nvCxnSpPr>
          <p:cNvPr id="27" name="Straight Connector 26"/>
          <p:cNvCxnSpPr/>
          <p:nvPr/>
        </p:nvCxnSpPr>
        <p:spPr>
          <a:xfrm flipH="1">
            <a:off x="476672" y="1312797"/>
            <a:ext cx="4896544" cy="0"/>
          </a:xfrm>
          <a:prstGeom prst="line">
            <a:avLst/>
          </a:prstGeom>
          <a:ln w="6350" cmpd="sng">
            <a:solidFill>
              <a:schemeClr val="tx1">
                <a:lumMod val="20000"/>
                <a:lumOff val="8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3042610" y="8733656"/>
            <a:ext cx="242374" cy="215444"/>
          </a:xfrm>
          <a:prstGeom prst="rect">
            <a:avLst/>
          </a:prstGeom>
          <a:noFill/>
        </p:spPr>
        <p:txBody>
          <a:bodyPr wrap="none" rtlCol="0">
            <a:spAutoFit/>
          </a:bodyPr>
          <a:lstStyle/>
          <a:p>
            <a:r>
              <a:rPr lang="en-AU" sz="800" dirty="0" smtClean="0"/>
              <a:t>1</a:t>
            </a:r>
            <a:endParaRPr lang="en-AU" sz="800" dirty="0"/>
          </a:p>
        </p:txBody>
      </p:sp>
      <p:sp>
        <p:nvSpPr>
          <p:cNvPr id="14" name="Rectangle 13"/>
          <p:cNvSpPr/>
          <p:nvPr/>
        </p:nvSpPr>
        <p:spPr>
          <a:xfrm>
            <a:off x="440630" y="1449806"/>
            <a:ext cx="4974113" cy="1538018"/>
          </a:xfrm>
          <a:prstGeom prst="rect">
            <a:avLst/>
          </a:prstGeom>
          <a:solidFill>
            <a:srgbClr val="47A1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itle 1"/>
          <p:cNvSpPr txBox="1">
            <a:spLocks/>
          </p:cNvSpPr>
          <p:nvPr/>
        </p:nvSpPr>
        <p:spPr>
          <a:xfrm>
            <a:off x="457823" y="1475007"/>
            <a:ext cx="4987399" cy="1452505"/>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pPr algn="just">
              <a:spcBef>
                <a:spcPts val="0"/>
              </a:spcBef>
              <a:spcAft>
                <a:spcPts val="600"/>
              </a:spcAft>
            </a:pPr>
            <a:r>
              <a:rPr lang="en-AU" sz="900" b="1" dirty="0" smtClean="0">
                <a:solidFill>
                  <a:schemeClr val="bg1"/>
                </a:solidFill>
                <a:cs typeface="Arial"/>
              </a:rPr>
              <a:t>Weekly rents rising at the slowest pace on record</a:t>
            </a:r>
          </a:p>
          <a:p>
            <a:pPr marL="87313" indent="-87313" algn="just">
              <a:spcBef>
                <a:spcPts val="50"/>
              </a:spcBef>
              <a:spcAft>
                <a:spcPts val="0"/>
              </a:spcAft>
              <a:buClr>
                <a:schemeClr val="bg2"/>
              </a:buClr>
              <a:buFont typeface="Arial"/>
              <a:buChar char="•"/>
            </a:pPr>
            <a:r>
              <a:rPr lang="en-US" sz="900" dirty="0" smtClean="0">
                <a:solidFill>
                  <a:schemeClr val="bg1"/>
                </a:solidFill>
                <a:cs typeface="Arial"/>
              </a:rPr>
              <a:t>After </a:t>
            </a:r>
            <a:r>
              <a:rPr lang="en-US" sz="900" dirty="0">
                <a:solidFill>
                  <a:schemeClr val="bg1"/>
                </a:solidFill>
                <a:cs typeface="Arial"/>
              </a:rPr>
              <a:t>weekly rents fell a further 0.3% over the month of July, the annual pace of rental growth across the combined capital cities has fallen to a new record low of just 0.9% per annum</a:t>
            </a:r>
          </a:p>
          <a:p>
            <a:pPr marL="87313" indent="-87313" algn="just">
              <a:spcBef>
                <a:spcPts val="50"/>
              </a:spcBef>
              <a:spcAft>
                <a:spcPts val="0"/>
              </a:spcAft>
              <a:buClr>
                <a:schemeClr val="bg2"/>
              </a:buClr>
              <a:buFont typeface="Arial"/>
              <a:buChar char="•"/>
            </a:pPr>
            <a:r>
              <a:rPr lang="en-US" sz="900" dirty="0" smtClean="0">
                <a:solidFill>
                  <a:schemeClr val="bg1"/>
                </a:solidFill>
                <a:cs typeface="Arial"/>
              </a:rPr>
              <a:t>Despite </a:t>
            </a:r>
            <a:r>
              <a:rPr lang="en-US" sz="900" dirty="0">
                <a:solidFill>
                  <a:schemeClr val="bg1"/>
                </a:solidFill>
                <a:cs typeface="Arial"/>
              </a:rPr>
              <a:t>recording the strongest growth, Sydney rents rose just 2.5% per annum</a:t>
            </a:r>
          </a:p>
          <a:p>
            <a:pPr marL="87313" indent="-87313" algn="just">
              <a:spcBef>
                <a:spcPts val="50"/>
              </a:spcBef>
              <a:spcAft>
                <a:spcPts val="0"/>
              </a:spcAft>
              <a:buClr>
                <a:schemeClr val="bg2"/>
              </a:buClr>
              <a:buFont typeface="Arial"/>
              <a:buChar char="•"/>
            </a:pPr>
            <a:r>
              <a:rPr lang="en-US" sz="900" dirty="0" smtClean="0">
                <a:solidFill>
                  <a:schemeClr val="bg1"/>
                </a:solidFill>
                <a:cs typeface="Arial"/>
              </a:rPr>
              <a:t>Rents </a:t>
            </a:r>
            <a:r>
              <a:rPr lang="en-US" sz="900" dirty="0">
                <a:solidFill>
                  <a:schemeClr val="bg1"/>
                </a:solidFill>
                <a:cs typeface="Arial"/>
              </a:rPr>
              <a:t>are falling in Darwin and Perth, down by 9.3% and 5.6% over the past twelve months</a:t>
            </a:r>
          </a:p>
          <a:p>
            <a:pPr marL="87313" indent="-87313" algn="just">
              <a:spcBef>
                <a:spcPts val="50"/>
              </a:spcBef>
              <a:spcAft>
                <a:spcPts val="0"/>
              </a:spcAft>
              <a:buClr>
                <a:schemeClr val="bg2"/>
              </a:buClr>
              <a:buFont typeface="Arial"/>
              <a:buChar char="•"/>
            </a:pPr>
            <a:r>
              <a:rPr lang="en-US" sz="900" dirty="0" smtClean="0">
                <a:solidFill>
                  <a:schemeClr val="bg1"/>
                </a:solidFill>
                <a:cs typeface="Arial"/>
              </a:rPr>
              <a:t>Combined </a:t>
            </a:r>
            <a:r>
              <a:rPr lang="en-US" sz="900" dirty="0">
                <a:solidFill>
                  <a:schemeClr val="bg1"/>
                </a:solidFill>
                <a:cs typeface="Arial"/>
              </a:rPr>
              <a:t>capital city rental rates are recorded at $490 per week for houses and $462 per week for units.</a:t>
            </a:r>
          </a:p>
          <a:p>
            <a:pPr marL="87313" indent="-87313" algn="just">
              <a:spcBef>
                <a:spcPts val="50"/>
              </a:spcBef>
              <a:spcAft>
                <a:spcPts val="0"/>
              </a:spcAft>
              <a:buClr>
                <a:schemeClr val="bg2"/>
              </a:buClr>
              <a:buFont typeface="Arial"/>
              <a:buChar char="•"/>
            </a:pPr>
            <a:r>
              <a:rPr lang="en-US" sz="900" dirty="0" smtClean="0">
                <a:solidFill>
                  <a:schemeClr val="bg1"/>
                </a:solidFill>
                <a:cs typeface="Arial"/>
              </a:rPr>
              <a:t>With </a:t>
            </a:r>
            <a:r>
              <a:rPr lang="en-US" sz="900" dirty="0">
                <a:solidFill>
                  <a:schemeClr val="bg1"/>
                </a:solidFill>
                <a:cs typeface="Arial"/>
              </a:rPr>
              <a:t>home values growing faster than rents, gross rental yields are at a record low level and continue to edge lower</a:t>
            </a:r>
          </a:p>
        </p:txBody>
      </p:sp>
    </p:spTree>
    <p:extLst>
      <p:ext uri="{BB962C8B-B14F-4D97-AF65-F5344CB8AC3E}">
        <p14:creationId xmlns:p14="http://schemas.microsoft.com/office/powerpoint/2010/main" val="2921875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453812" y="6641564"/>
            <a:ext cx="4896544" cy="1890876"/>
          </a:xfrm>
          <a:prstGeom prst="rect">
            <a:avLst/>
          </a:prstGeom>
          <a:solidFill>
            <a:srgbClr val="E8E6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461432" y="2078239"/>
            <a:ext cx="2687126" cy="1375062"/>
          </a:xfrm>
          <a:prstGeom prst="rect">
            <a:avLst/>
          </a:prstGeom>
          <a:solidFill>
            <a:srgbClr val="E8E6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368569" y="1180510"/>
            <a:ext cx="5076655" cy="646331"/>
          </a:xfrm>
          <a:prstGeom prst="rect">
            <a:avLst/>
          </a:prstGeom>
        </p:spPr>
        <p:txBody>
          <a:bodyPr wrap="square">
            <a:spAutoFit/>
          </a:bodyPr>
          <a:lstStyle/>
          <a:p>
            <a:pPr algn="just"/>
            <a:r>
              <a:rPr lang="en-US" sz="900" dirty="0"/>
              <a:t>Combined capital city house rents were recorded at $490 per week in July 2015 and unit rents were $462 per week.  The gap in the rental cost remains significantly lower than the actual purchase cost of a house relative to a unit.  Over the past month, house rents have fallen by -0.3% while unit rental rates were steady.</a:t>
            </a:r>
            <a:endParaRPr lang="en-AU" sz="900" dirty="0"/>
          </a:p>
        </p:txBody>
      </p:sp>
      <p:cxnSp>
        <p:nvCxnSpPr>
          <p:cNvPr id="17" name="Straight Connector 16"/>
          <p:cNvCxnSpPr/>
          <p:nvPr/>
        </p:nvCxnSpPr>
        <p:spPr>
          <a:xfrm>
            <a:off x="3583512" y="1990207"/>
            <a:ext cx="6212" cy="3722135"/>
          </a:xfrm>
          <a:prstGeom prst="line">
            <a:avLst/>
          </a:prstGeom>
          <a:ln w="6350" cmpd="sng">
            <a:solidFill>
              <a:schemeClr val="tx1">
                <a:lumMod val="20000"/>
                <a:lumOff val="8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3284985" y="1790601"/>
            <a:ext cx="2160239" cy="3631763"/>
          </a:xfrm>
          <a:prstGeom prst="rect">
            <a:avLst/>
          </a:prstGeom>
        </p:spPr>
        <p:txBody>
          <a:bodyPr wrap="square">
            <a:spAutoFit/>
          </a:bodyPr>
          <a:lstStyle/>
          <a:p>
            <a:pPr algn="just">
              <a:spcAft>
                <a:spcPts val="600"/>
              </a:spcAft>
            </a:pPr>
            <a:r>
              <a:rPr lang="en-US" sz="900" dirty="0"/>
              <a:t>Over the three months to July 2015, rental rates for houses are down 0.5% whilst for units they have barely risen (0.2%).  The data points to the fact that more recently the rate of rental growth has started to slow even further.  Over the past year house rents have increased by 0.7% while units have recorded a slightly greater 1.6% annual rise. The ongoing slowdown in rental growth is likely due to heightened new housing supply and historic high levels of housing investment.</a:t>
            </a:r>
          </a:p>
          <a:p>
            <a:pPr algn="just">
              <a:spcAft>
                <a:spcPts val="600"/>
              </a:spcAft>
            </a:pPr>
            <a:r>
              <a:rPr lang="en-US" sz="900" dirty="0"/>
              <a:t>Annual rental growth is currently at its slowest pace on record and is also well below its 10 year average levels.  The 10 year annual rate of rental growth is currently higher than growth over the past year across each capital city.  Sluggish rental growth is most likely due to surging investment demand, record high levels of new housing construction and a </a:t>
            </a:r>
            <a:r>
              <a:rPr lang="en-US" sz="900" dirty="0" smtClean="0"/>
              <a:t>slowing</a:t>
            </a:r>
            <a:br>
              <a:rPr lang="en-US" sz="900" dirty="0" smtClean="0"/>
            </a:br>
            <a:endParaRPr lang="en-US" sz="900" dirty="0"/>
          </a:p>
        </p:txBody>
      </p:sp>
      <p:sp>
        <p:nvSpPr>
          <p:cNvPr id="23" name="Rectangle 22"/>
          <p:cNvSpPr/>
          <p:nvPr/>
        </p:nvSpPr>
        <p:spPr>
          <a:xfrm>
            <a:off x="461432" y="1834608"/>
            <a:ext cx="2687126" cy="24150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413807" y="1834609"/>
            <a:ext cx="2808312" cy="252000"/>
          </a:xfrm>
          <a:prstGeom prst="rect">
            <a:avLst/>
          </a:prstGeom>
        </p:spPr>
        <p:txBody>
          <a:bodyPr wrap="square">
            <a:spAutoFit/>
          </a:bodyPr>
          <a:lstStyle/>
          <a:p>
            <a:r>
              <a:rPr lang="en-AU" sz="850" dirty="0" smtClean="0">
                <a:solidFill>
                  <a:schemeClr val="bg1"/>
                </a:solidFill>
              </a:rPr>
              <a:t>Change in rental rates for houses over past 12 months</a:t>
            </a:r>
            <a:endParaRPr lang="en-US" sz="850" dirty="0">
              <a:solidFill>
                <a:schemeClr val="bg1"/>
              </a:solidFill>
            </a:endParaRPr>
          </a:p>
        </p:txBody>
      </p:sp>
      <p:sp>
        <p:nvSpPr>
          <p:cNvPr id="48" name="Rectangle 47"/>
          <p:cNvSpPr/>
          <p:nvPr/>
        </p:nvSpPr>
        <p:spPr>
          <a:xfrm>
            <a:off x="453812" y="6425540"/>
            <a:ext cx="4896544" cy="25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a:off x="453813" y="6436035"/>
            <a:ext cx="2808312" cy="223138"/>
          </a:xfrm>
          <a:prstGeom prst="rect">
            <a:avLst/>
          </a:prstGeom>
        </p:spPr>
        <p:txBody>
          <a:bodyPr wrap="square">
            <a:spAutoFit/>
          </a:bodyPr>
          <a:lstStyle/>
          <a:p>
            <a:r>
              <a:rPr lang="en-AU" sz="850" dirty="0" smtClean="0">
                <a:solidFill>
                  <a:schemeClr val="bg1"/>
                </a:solidFill>
              </a:rPr>
              <a:t>Annual change in rentals rates over past 10 years</a:t>
            </a:r>
            <a:endParaRPr lang="en-US" sz="850" dirty="0">
              <a:solidFill>
                <a:schemeClr val="bg1"/>
              </a:solidFill>
            </a:endParaRPr>
          </a:p>
        </p:txBody>
      </p:sp>
      <p:sp>
        <p:nvSpPr>
          <p:cNvPr id="56" name="Rectangle 55"/>
          <p:cNvSpPr/>
          <p:nvPr/>
        </p:nvSpPr>
        <p:spPr>
          <a:xfrm>
            <a:off x="461433" y="3802238"/>
            <a:ext cx="2687124" cy="1430635"/>
          </a:xfrm>
          <a:prstGeom prst="rect">
            <a:avLst/>
          </a:prstGeom>
          <a:solidFill>
            <a:srgbClr val="E8E6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461433" y="3538589"/>
            <a:ext cx="2687124" cy="25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461433" y="3549084"/>
            <a:ext cx="2808312" cy="223138"/>
          </a:xfrm>
          <a:prstGeom prst="rect">
            <a:avLst/>
          </a:prstGeom>
        </p:spPr>
        <p:txBody>
          <a:bodyPr wrap="square">
            <a:spAutoFit/>
          </a:bodyPr>
          <a:lstStyle/>
          <a:p>
            <a:r>
              <a:rPr lang="en-AU" sz="850" dirty="0" smtClean="0">
                <a:solidFill>
                  <a:schemeClr val="bg1"/>
                </a:solidFill>
              </a:rPr>
              <a:t>Change in rental rates for units over past 12 months</a:t>
            </a:r>
            <a:endParaRPr lang="en-US" sz="850" dirty="0">
              <a:solidFill>
                <a:schemeClr val="bg1"/>
              </a:solidFill>
            </a:endParaRPr>
          </a:p>
        </p:txBody>
      </p:sp>
      <p:sp>
        <p:nvSpPr>
          <p:cNvPr id="25" name="TextBox 24"/>
          <p:cNvSpPr txBox="1"/>
          <p:nvPr/>
        </p:nvSpPr>
        <p:spPr>
          <a:xfrm>
            <a:off x="3042610" y="8733656"/>
            <a:ext cx="242374" cy="215444"/>
          </a:xfrm>
          <a:prstGeom prst="rect">
            <a:avLst/>
          </a:prstGeom>
          <a:noFill/>
        </p:spPr>
        <p:txBody>
          <a:bodyPr wrap="none" rtlCol="0">
            <a:spAutoFit/>
          </a:bodyPr>
          <a:lstStyle/>
          <a:p>
            <a:r>
              <a:rPr lang="en-AU" sz="800" dirty="0" smtClean="0"/>
              <a:t>2</a:t>
            </a:r>
            <a:endParaRPr lang="en-AU" sz="800" dirty="0"/>
          </a:p>
        </p:txBody>
      </p:sp>
      <p:sp>
        <p:nvSpPr>
          <p:cNvPr id="19" name="Rectangle 18"/>
          <p:cNvSpPr/>
          <p:nvPr/>
        </p:nvSpPr>
        <p:spPr>
          <a:xfrm>
            <a:off x="368568" y="5227692"/>
            <a:ext cx="5076656" cy="1138773"/>
          </a:xfrm>
          <a:prstGeom prst="rect">
            <a:avLst/>
          </a:prstGeom>
        </p:spPr>
        <p:txBody>
          <a:bodyPr wrap="square">
            <a:spAutoFit/>
          </a:bodyPr>
          <a:lstStyle/>
          <a:p>
            <a:pPr algn="just">
              <a:spcAft>
                <a:spcPts val="600"/>
              </a:spcAft>
            </a:pPr>
            <a:r>
              <a:rPr lang="en-US" sz="900" dirty="0"/>
              <a:t>rate of population growth nationally.  These factors are creating more rental accommodation and </a:t>
            </a:r>
            <a:r>
              <a:rPr lang="en-US" sz="900" dirty="0" smtClean="0"/>
              <a:t>suppressing </a:t>
            </a:r>
            <a:r>
              <a:rPr lang="en-US" sz="900" dirty="0"/>
              <a:t>rental increases.</a:t>
            </a:r>
          </a:p>
          <a:p>
            <a:pPr algn="just">
              <a:spcAft>
                <a:spcPts val="600"/>
              </a:spcAft>
            </a:pPr>
            <a:r>
              <a:rPr lang="en-US" sz="900" dirty="0"/>
              <a:t>With rental rates already increasing at their slowest annual rate on record, we envisage that the growth in rental rates could slow even further over the coming months. The pipeline of residential construction activity as well as investment demand is at a record high which means people choosing to rent will continue to have more accommodation choices and owners will have less scope to increase rent</a:t>
            </a:r>
          </a:p>
        </p:txBody>
      </p:sp>
      <p:sp>
        <p:nvSpPr>
          <p:cNvPr id="29" name="Rectangle 2"/>
          <p:cNvSpPr txBox="1">
            <a:spLocks noChangeArrowheads="1"/>
          </p:cNvSpPr>
          <p:nvPr/>
        </p:nvSpPr>
        <p:spPr>
          <a:xfrm>
            <a:off x="354265" y="585911"/>
            <a:ext cx="4503606" cy="323165"/>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US" altLang="en-US" sz="1600" kern="0" dirty="0">
                <a:solidFill>
                  <a:schemeClr val="tx2"/>
                </a:solidFill>
                <a:cs typeface="Arial"/>
              </a:rPr>
              <a:t>CoreLogic RP Data </a:t>
            </a:r>
            <a:r>
              <a:rPr lang="en-US" altLang="en-US" sz="1600" kern="0" dirty="0" smtClean="0">
                <a:solidFill>
                  <a:schemeClr val="tx2"/>
                </a:solidFill>
                <a:cs typeface="Arial"/>
              </a:rPr>
              <a:t>July Rental </a:t>
            </a:r>
            <a:r>
              <a:rPr lang="en-US" altLang="en-US" sz="1600" kern="0" dirty="0">
                <a:solidFill>
                  <a:schemeClr val="tx2"/>
                </a:solidFill>
                <a:cs typeface="Arial"/>
              </a:rPr>
              <a:t>Index Results</a:t>
            </a:r>
          </a:p>
        </p:txBody>
      </p:sp>
      <p:graphicFrame>
        <p:nvGraphicFramePr>
          <p:cNvPr id="22" name="Chart 21"/>
          <p:cNvGraphicFramePr>
            <a:graphicFrameLocks/>
          </p:cNvGraphicFramePr>
          <p:nvPr>
            <p:extLst>
              <p:ext uri="{D42A27DB-BD31-4B8C-83A1-F6EECF244321}">
                <p14:modId xmlns:p14="http://schemas.microsoft.com/office/powerpoint/2010/main" val="3564002013"/>
              </p:ext>
            </p:extLst>
          </p:nvPr>
        </p:nvGraphicFramePr>
        <p:xfrm>
          <a:off x="475362" y="2086609"/>
          <a:ext cx="2673195" cy="13666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Chart 29"/>
          <p:cNvGraphicFramePr>
            <a:graphicFrameLocks/>
          </p:cNvGraphicFramePr>
          <p:nvPr>
            <p:extLst>
              <p:ext uri="{D42A27DB-BD31-4B8C-83A1-F6EECF244321}">
                <p14:modId xmlns:p14="http://schemas.microsoft.com/office/powerpoint/2010/main" val="2143648774"/>
              </p:ext>
            </p:extLst>
          </p:nvPr>
        </p:nvGraphicFramePr>
        <p:xfrm>
          <a:off x="461433" y="3772222"/>
          <a:ext cx="2687125" cy="13758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Chart 30"/>
          <p:cNvGraphicFramePr>
            <a:graphicFrameLocks/>
          </p:cNvGraphicFramePr>
          <p:nvPr>
            <p:extLst>
              <p:ext uri="{D42A27DB-BD31-4B8C-83A1-F6EECF244321}">
                <p14:modId xmlns:p14="http://schemas.microsoft.com/office/powerpoint/2010/main" val="3479722781"/>
              </p:ext>
            </p:extLst>
          </p:nvPr>
        </p:nvGraphicFramePr>
        <p:xfrm>
          <a:off x="453813" y="6659173"/>
          <a:ext cx="4896543" cy="18545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610984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3049910" y="4929448"/>
            <a:ext cx="2304256" cy="1588765"/>
          </a:xfrm>
          <a:prstGeom prst="rect">
            <a:avLst/>
          </a:prstGeom>
          <a:solidFill>
            <a:srgbClr val="E8E6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57621" y="2565128"/>
            <a:ext cx="4896545" cy="1718840"/>
          </a:xfrm>
          <a:prstGeom prst="rect">
            <a:avLst/>
          </a:prstGeom>
          <a:solidFill>
            <a:srgbClr val="E8E6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368568" y="1187624"/>
            <a:ext cx="5076656" cy="1200329"/>
          </a:xfrm>
          <a:prstGeom prst="rect">
            <a:avLst/>
          </a:prstGeom>
        </p:spPr>
        <p:txBody>
          <a:bodyPr wrap="square">
            <a:spAutoFit/>
          </a:bodyPr>
          <a:lstStyle/>
          <a:p>
            <a:pPr algn="just"/>
            <a:r>
              <a:rPr lang="en-US" sz="900" dirty="0"/>
              <a:t>With capital city rents increasing at their slowest pace on record and home values continuing to rise, gross rental yields are trending lower.  At a combined capital city level, gross rental yields were recorded at 3.4% for houses in July 2015 and at 4.6% for units. Combined capital city house rents are currently at a record low level. A year ago, gross rental yields were recorded at 3.8% for houses and 4.6% for units across the combined capitals.  With capital growth anticipated to continue to outpace rental growth we expect that rental returns could push even lower over the coming months.  From an investment perspective it means that capital growth is going to be much more important for a return on investment.</a:t>
            </a:r>
            <a:endParaRPr lang="en-AU" sz="900" dirty="0"/>
          </a:p>
        </p:txBody>
      </p:sp>
      <p:sp>
        <p:nvSpPr>
          <p:cNvPr id="26" name="Rectangle 25"/>
          <p:cNvSpPr/>
          <p:nvPr/>
        </p:nvSpPr>
        <p:spPr>
          <a:xfrm>
            <a:off x="457621" y="2472929"/>
            <a:ext cx="4896545" cy="25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457622" y="2464374"/>
            <a:ext cx="2808312" cy="223138"/>
          </a:xfrm>
          <a:prstGeom prst="rect">
            <a:avLst/>
          </a:prstGeom>
        </p:spPr>
        <p:txBody>
          <a:bodyPr wrap="square">
            <a:spAutoFit/>
          </a:bodyPr>
          <a:lstStyle/>
          <a:p>
            <a:r>
              <a:rPr lang="en-AU" sz="850" dirty="0" smtClean="0">
                <a:solidFill>
                  <a:schemeClr val="bg1"/>
                </a:solidFill>
              </a:rPr>
              <a:t>Annual change in rental rates vs. gross rental yields</a:t>
            </a:r>
            <a:endParaRPr lang="en-US" sz="850" dirty="0">
              <a:solidFill>
                <a:schemeClr val="bg1"/>
              </a:solidFill>
            </a:endParaRPr>
          </a:p>
        </p:txBody>
      </p:sp>
      <p:sp>
        <p:nvSpPr>
          <p:cNvPr id="38" name="Rectangle 37"/>
          <p:cNvSpPr/>
          <p:nvPr/>
        </p:nvSpPr>
        <p:spPr>
          <a:xfrm>
            <a:off x="457623" y="4929448"/>
            <a:ext cx="2304256" cy="1588765"/>
          </a:xfrm>
          <a:prstGeom prst="rect">
            <a:avLst/>
          </a:prstGeom>
          <a:solidFill>
            <a:srgbClr val="E8E6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457623" y="4691390"/>
            <a:ext cx="2304256" cy="25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457623" y="4701885"/>
            <a:ext cx="2232247" cy="223138"/>
          </a:xfrm>
          <a:prstGeom prst="rect">
            <a:avLst/>
          </a:prstGeom>
        </p:spPr>
        <p:txBody>
          <a:bodyPr wrap="square">
            <a:spAutoFit/>
          </a:bodyPr>
          <a:lstStyle/>
          <a:p>
            <a:r>
              <a:rPr lang="en-AU" sz="850" dirty="0" smtClean="0">
                <a:solidFill>
                  <a:schemeClr val="bg1"/>
                </a:solidFill>
              </a:rPr>
              <a:t>Houses</a:t>
            </a:r>
            <a:endParaRPr lang="en-US" sz="850" dirty="0">
              <a:solidFill>
                <a:schemeClr val="bg1"/>
              </a:solidFill>
            </a:endParaRPr>
          </a:p>
        </p:txBody>
      </p:sp>
      <p:sp>
        <p:nvSpPr>
          <p:cNvPr id="51" name="Rectangle 50"/>
          <p:cNvSpPr/>
          <p:nvPr/>
        </p:nvSpPr>
        <p:spPr>
          <a:xfrm>
            <a:off x="3049910" y="4691390"/>
            <a:ext cx="2304256" cy="25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3049910" y="4701885"/>
            <a:ext cx="2232247" cy="223138"/>
          </a:xfrm>
          <a:prstGeom prst="rect">
            <a:avLst/>
          </a:prstGeom>
        </p:spPr>
        <p:txBody>
          <a:bodyPr wrap="square">
            <a:spAutoFit/>
          </a:bodyPr>
          <a:lstStyle/>
          <a:p>
            <a:r>
              <a:rPr lang="en-AU" sz="850" dirty="0" smtClean="0">
                <a:solidFill>
                  <a:schemeClr val="bg1"/>
                </a:solidFill>
              </a:rPr>
              <a:t>Units</a:t>
            </a:r>
            <a:endParaRPr lang="en-US" sz="850" dirty="0">
              <a:solidFill>
                <a:schemeClr val="bg1"/>
              </a:solidFill>
            </a:endParaRPr>
          </a:p>
        </p:txBody>
      </p:sp>
      <p:sp>
        <p:nvSpPr>
          <p:cNvPr id="60" name="Rectangle 59"/>
          <p:cNvSpPr/>
          <p:nvPr/>
        </p:nvSpPr>
        <p:spPr>
          <a:xfrm>
            <a:off x="368569" y="4403358"/>
            <a:ext cx="3708503" cy="230832"/>
          </a:xfrm>
          <a:prstGeom prst="rect">
            <a:avLst/>
          </a:prstGeom>
        </p:spPr>
        <p:txBody>
          <a:bodyPr wrap="square">
            <a:spAutoFit/>
          </a:bodyPr>
          <a:lstStyle/>
          <a:p>
            <a:pPr algn="just"/>
            <a:r>
              <a:rPr lang="en-AU" sz="900" b="1" dirty="0" smtClean="0"/>
              <a:t>Gross rental yields, houses and units</a:t>
            </a:r>
            <a:endParaRPr lang="en-US" sz="900" b="1" dirty="0"/>
          </a:p>
        </p:txBody>
      </p:sp>
      <p:sp>
        <p:nvSpPr>
          <p:cNvPr id="23" name="TextBox 22"/>
          <p:cNvSpPr txBox="1"/>
          <p:nvPr/>
        </p:nvSpPr>
        <p:spPr>
          <a:xfrm>
            <a:off x="3042610" y="8733656"/>
            <a:ext cx="242374" cy="215444"/>
          </a:xfrm>
          <a:prstGeom prst="rect">
            <a:avLst/>
          </a:prstGeom>
          <a:noFill/>
        </p:spPr>
        <p:txBody>
          <a:bodyPr wrap="none" rtlCol="0">
            <a:spAutoFit/>
          </a:bodyPr>
          <a:lstStyle/>
          <a:p>
            <a:r>
              <a:rPr lang="en-AU" sz="800" dirty="0" smtClean="0"/>
              <a:t>3</a:t>
            </a:r>
            <a:endParaRPr lang="en-AU" sz="800" dirty="0"/>
          </a:p>
        </p:txBody>
      </p:sp>
      <p:sp>
        <p:nvSpPr>
          <p:cNvPr id="24" name="Rectangle 23"/>
          <p:cNvSpPr/>
          <p:nvPr/>
        </p:nvSpPr>
        <p:spPr>
          <a:xfrm>
            <a:off x="366564" y="6573123"/>
            <a:ext cx="5076656" cy="1631216"/>
          </a:xfrm>
          <a:prstGeom prst="rect">
            <a:avLst/>
          </a:prstGeom>
        </p:spPr>
        <p:txBody>
          <a:bodyPr wrap="square">
            <a:spAutoFit/>
          </a:bodyPr>
          <a:lstStyle/>
          <a:p>
            <a:pPr algn="just">
              <a:spcAft>
                <a:spcPts val="600"/>
              </a:spcAft>
            </a:pPr>
            <a:r>
              <a:rPr lang="en-US" sz="900" dirty="0"/>
              <a:t>Rental yields are lowest for houses in Melbourne (3.0%) and highest in Darwin (5.7%). In fact, Melbourne house yields are now at a record low. Unit yields are lowest in Melbourne at 4.1% and highest in Brisbane and Darwin, both at 5.5%.</a:t>
            </a:r>
          </a:p>
          <a:p>
            <a:pPr algn="just">
              <a:spcAft>
                <a:spcPts val="600"/>
              </a:spcAft>
            </a:pPr>
            <a:r>
              <a:rPr lang="en-US" sz="900" dirty="0"/>
              <a:t>Across most cities house rental yields are lower now than they were at the same time last year, the exception is in Hobart and Canberra where gross yields have remained steady. Gross rental yields for houses across Melbourne and Sydney are now at their lowest level on record.</a:t>
            </a:r>
          </a:p>
          <a:p>
            <a:pPr algn="just">
              <a:spcAft>
                <a:spcPts val="600"/>
              </a:spcAft>
            </a:pPr>
            <a:r>
              <a:rPr lang="en-US" sz="900" dirty="0"/>
              <a:t>The unit market shows different trends to the detached housing market.  Yields are higher than a year ago in Brisbane and Hobart, while gross yields in Canberra are unchanged.  The cheaper up front cost of units and their relatively weaker capital growth performance is resulting in a lower decline in yields. </a:t>
            </a:r>
          </a:p>
        </p:txBody>
      </p:sp>
      <p:sp>
        <p:nvSpPr>
          <p:cNvPr id="19" name="Rectangle 2"/>
          <p:cNvSpPr txBox="1">
            <a:spLocks noChangeArrowheads="1"/>
          </p:cNvSpPr>
          <p:nvPr/>
        </p:nvSpPr>
        <p:spPr>
          <a:xfrm>
            <a:off x="354265" y="585911"/>
            <a:ext cx="4503606" cy="323165"/>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US" altLang="en-US" sz="1600" kern="0" dirty="0">
                <a:solidFill>
                  <a:schemeClr val="tx2"/>
                </a:solidFill>
                <a:cs typeface="Arial"/>
              </a:rPr>
              <a:t>CoreLogic RP Data </a:t>
            </a:r>
            <a:r>
              <a:rPr lang="en-US" altLang="en-US" sz="1600" kern="0" dirty="0" smtClean="0">
                <a:solidFill>
                  <a:schemeClr val="tx2"/>
                </a:solidFill>
                <a:cs typeface="Arial"/>
              </a:rPr>
              <a:t>July Rental </a:t>
            </a:r>
            <a:r>
              <a:rPr lang="en-US" altLang="en-US" sz="1600" kern="0" dirty="0">
                <a:solidFill>
                  <a:schemeClr val="tx2"/>
                </a:solidFill>
                <a:cs typeface="Arial"/>
              </a:rPr>
              <a:t>Index Results</a:t>
            </a:r>
          </a:p>
        </p:txBody>
      </p:sp>
      <p:graphicFrame>
        <p:nvGraphicFramePr>
          <p:cNvPr id="21" name="Chart 20"/>
          <p:cNvGraphicFramePr>
            <a:graphicFrameLocks noGrp="1"/>
          </p:cNvGraphicFramePr>
          <p:nvPr>
            <p:extLst>
              <p:ext uri="{D42A27DB-BD31-4B8C-83A1-F6EECF244321}">
                <p14:modId xmlns:p14="http://schemas.microsoft.com/office/powerpoint/2010/main" val="352205863"/>
              </p:ext>
            </p:extLst>
          </p:nvPr>
        </p:nvGraphicFramePr>
        <p:xfrm>
          <a:off x="490041" y="2724929"/>
          <a:ext cx="4864125" cy="15590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Chart 29"/>
          <p:cNvGraphicFramePr>
            <a:graphicFrameLocks/>
          </p:cNvGraphicFramePr>
          <p:nvPr>
            <p:extLst>
              <p:ext uri="{D42A27DB-BD31-4B8C-83A1-F6EECF244321}">
                <p14:modId xmlns:p14="http://schemas.microsoft.com/office/powerpoint/2010/main" val="3656223853"/>
              </p:ext>
            </p:extLst>
          </p:nvPr>
        </p:nvGraphicFramePr>
        <p:xfrm>
          <a:off x="449866" y="4957046"/>
          <a:ext cx="2312013" cy="15611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Chart 30"/>
          <p:cNvGraphicFramePr>
            <a:graphicFrameLocks/>
          </p:cNvGraphicFramePr>
          <p:nvPr>
            <p:extLst>
              <p:ext uri="{D42A27DB-BD31-4B8C-83A1-F6EECF244321}">
                <p14:modId xmlns:p14="http://schemas.microsoft.com/office/powerpoint/2010/main" val="417798236"/>
              </p:ext>
            </p:extLst>
          </p:nvPr>
        </p:nvGraphicFramePr>
        <p:xfrm>
          <a:off x="3049910" y="4943390"/>
          <a:ext cx="2304256" cy="15318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72465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3277832357"/>
              </p:ext>
            </p:extLst>
          </p:nvPr>
        </p:nvGraphicFramePr>
        <p:xfrm>
          <a:off x="476670" y="1502795"/>
          <a:ext cx="4895999" cy="1584960"/>
        </p:xfrm>
        <a:graphic>
          <a:graphicData uri="http://schemas.openxmlformats.org/drawingml/2006/table">
            <a:tbl>
              <a:tblPr firstRow="1" bandRow="1">
                <a:tableStyleId>{5C22544A-7EE6-4342-B048-85BDC9FD1C3A}</a:tableStyleId>
              </a:tblPr>
              <a:tblGrid>
                <a:gridCol w="968345"/>
                <a:gridCol w="436406"/>
                <a:gridCol w="436406"/>
                <a:gridCol w="436406"/>
                <a:gridCol w="436406"/>
                <a:gridCol w="436406"/>
                <a:gridCol w="436406"/>
                <a:gridCol w="436406"/>
                <a:gridCol w="436406"/>
                <a:gridCol w="436406"/>
              </a:tblGrid>
              <a:tr h="135000">
                <a:tc gridSpan="10">
                  <a:txBody>
                    <a:bodyPr/>
                    <a:lstStyle/>
                    <a:p>
                      <a:r>
                        <a:rPr lang="en-US" sz="700" dirty="0" smtClean="0">
                          <a:latin typeface="Arial"/>
                          <a:cs typeface="Arial"/>
                        </a:rPr>
                        <a:t>All Dwellings</a:t>
                      </a:r>
                      <a:endParaRPr lang="en-US" sz="700" dirty="0">
                        <a:latin typeface="Arial"/>
                        <a:cs typeface="Arial"/>
                      </a:endParaRPr>
                    </a:p>
                  </a:txBody>
                  <a:tcPr>
                    <a:lnR w="12700" cap="flat" cmpd="sng" algn="ctr">
                      <a:noFill/>
                      <a:prstDash val="solid"/>
                      <a:round/>
                      <a:headEnd type="none" w="med" len="med"/>
                      <a:tailEnd type="none" w="med" len="med"/>
                    </a:lnR>
                    <a:lnB w="12700" cap="flat" cmpd="sng" algn="ctr">
                      <a:solidFill>
                        <a:srgbClr val="FFFFFF"/>
                      </a:solidFill>
                      <a:prstDash val="solid"/>
                      <a:round/>
                      <a:headEnd type="none" w="med" len="med"/>
                      <a:tailEnd type="none" w="med" len="med"/>
                    </a:lnB>
                    <a:solidFill>
                      <a:srgbClr val="003E51"/>
                    </a:solidFill>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r>
              <a:tr h="151549">
                <a:tc>
                  <a:txBody>
                    <a:bodyPr/>
                    <a:lstStyle/>
                    <a:p>
                      <a:r>
                        <a:rPr lang="en-US" sz="700" b="1" dirty="0" smtClean="0">
                          <a:latin typeface="Arial"/>
                          <a:cs typeface="Arial"/>
                        </a:rPr>
                        <a:t>Month</a:t>
                      </a:r>
                      <a:endParaRPr lang="en-US" sz="700" b="1" dirty="0">
                        <a:latin typeface="Arial"/>
                        <a:cs typeface="Arial"/>
                      </a:endParaRPr>
                    </a:p>
                  </a:txBody>
                  <a:tcPr>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r>
              <a:tr h="135000">
                <a:tc>
                  <a:txBody>
                    <a:bodyPr/>
                    <a:lstStyle/>
                    <a:p>
                      <a:r>
                        <a:rPr lang="en-US" sz="700" b="1" dirty="0" smtClean="0">
                          <a:latin typeface="Arial"/>
                          <a:cs typeface="Arial"/>
                        </a:rPr>
                        <a:t>Quarter</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35000">
                <a:tc>
                  <a:txBody>
                    <a:bodyPr/>
                    <a:lstStyle/>
                    <a:p>
                      <a:r>
                        <a:rPr lang="en-US" sz="700" b="1" dirty="0" smtClean="0">
                          <a:latin typeface="Arial"/>
                          <a:cs typeface="Arial"/>
                        </a:rPr>
                        <a:t>Year-to-Date</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35000">
                <a:tc>
                  <a:txBody>
                    <a:bodyPr/>
                    <a:lstStyle/>
                    <a:p>
                      <a:r>
                        <a:rPr lang="en-US" sz="700" b="1" dirty="0" smtClean="0">
                          <a:latin typeface="Arial"/>
                          <a:cs typeface="Arial"/>
                        </a:rPr>
                        <a:t>Year-on-Year</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35000">
                <a:tc>
                  <a:txBody>
                    <a:bodyPr/>
                    <a:lstStyle/>
                    <a:p>
                      <a:r>
                        <a:rPr lang="en-US" sz="700" b="1" dirty="0" smtClean="0">
                          <a:latin typeface="Arial"/>
                          <a:cs typeface="Arial"/>
                        </a:rPr>
                        <a:t>Median Rent</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$367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$486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35000">
                <a:tc>
                  <a:txBody>
                    <a:bodyPr/>
                    <a:lstStyle/>
                    <a:p>
                      <a:r>
                        <a:rPr lang="en-US" sz="700" b="1" dirty="0" smtClean="0">
                          <a:latin typeface="Arial"/>
                          <a:cs typeface="Arial"/>
                        </a:rPr>
                        <a:t>Current Yield</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35000">
                <a:tc>
                  <a:txBody>
                    <a:bodyPr/>
                    <a:lstStyle/>
                    <a:p>
                      <a:r>
                        <a:rPr lang="en-US" sz="700" b="1" dirty="0" smtClean="0">
                          <a:latin typeface="Arial"/>
                          <a:cs typeface="Arial"/>
                        </a:rPr>
                        <a:t>Yield 12 mths ago</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dirty="0">
                          <a:solidFill>
                            <a:srgbClr val="8C8279"/>
                          </a:solidFill>
                          <a:effectLst/>
                          <a:latin typeface="Arial"/>
                        </a:rPr>
                        <a:t>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bl>
          </a:graphicData>
        </a:graphic>
      </p:graphicFrame>
      <p:graphicFrame>
        <p:nvGraphicFramePr>
          <p:cNvPr id="12" name="Table 11"/>
          <p:cNvGraphicFramePr>
            <a:graphicFrameLocks noGrp="1"/>
          </p:cNvGraphicFramePr>
          <p:nvPr>
            <p:extLst/>
          </p:nvPr>
        </p:nvGraphicFramePr>
        <p:xfrm>
          <a:off x="1501718" y="1475656"/>
          <a:ext cx="3960440" cy="259080"/>
        </p:xfrm>
        <a:graphic>
          <a:graphicData uri="http://schemas.openxmlformats.org/drawingml/2006/table">
            <a:tbl>
              <a:tblPr firstRow="1" bandRow="1">
                <a:tableStyleId>{5C22544A-7EE6-4342-B048-85BDC9FD1C3A}</a:tableStyleId>
              </a:tblPr>
              <a:tblGrid>
                <a:gridCol w="360040"/>
                <a:gridCol w="487122"/>
                <a:gridCol w="376974"/>
                <a:gridCol w="487588"/>
                <a:gridCol w="448516"/>
                <a:gridCol w="432048"/>
                <a:gridCol w="360040"/>
                <a:gridCol w="432048"/>
                <a:gridCol w="576064"/>
              </a:tblGrid>
              <a:tr h="163504">
                <a:tc>
                  <a:txBody>
                    <a:bodyPr/>
                    <a:lstStyle/>
                    <a:p>
                      <a:pPr algn="ctr"/>
                      <a:r>
                        <a:rPr lang="en-US" sz="550" dirty="0" smtClean="0">
                          <a:solidFill>
                            <a:schemeClr val="bg1"/>
                          </a:solidFill>
                          <a:latin typeface="Arial"/>
                          <a:cs typeface="Arial"/>
                        </a:rPr>
                        <a:t>SYD</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MELB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BRIS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ADE</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PER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HOB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DAR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CAN</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Combined </a:t>
                      </a:r>
                    </a:p>
                    <a:p>
                      <a:pPr algn="ctr"/>
                      <a:r>
                        <a:rPr lang="en-US" sz="550" dirty="0" smtClean="0">
                          <a:solidFill>
                            <a:schemeClr val="bg1"/>
                          </a:solidFill>
                          <a:latin typeface="Arial"/>
                          <a:cs typeface="Arial"/>
                        </a:rPr>
                        <a:t>Capitals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15808279"/>
              </p:ext>
            </p:extLst>
          </p:nvPr>
        </p:nvGraphicFramePr>
        <p:xfrm>
          <a:off x="476670" y="3097919"/>
          <a:ext cx="4896545" cy="1584960"/>
        </p:xfrm>
        <a:graphic>
          <a:graphicData uri="http://schemas.openxmlformats.org/drawingml/2006/table">
            <a:tbl>
              <a:tblPr firstRow="1" bandRow="1">
                <a:tableStyleId>{5C22544A-7EE6-4342-B048-85BDC9FD1C3A}</a:tableStyleId>
              </a:tblPr>
              <a:tblGrid>
                <a:gridCol w="968450"/>
                <a:gridCol w="436455"/>
                <a:gridCol w="436455"/>
                <a:gridCol w="318882"/>
                <a:gridCol w="554028"/>
                <a:gridCol w="436455"/>
                <a:gridCol w="436455"/>
                <a:gridCol w="436455"/>
                <a:gridCol w="436455"/>
                <a:gridCol w="436455"/>
              </a:tblGrid>
              <a:tr h="127480">
                <a:tc gridSpan="10">
                  <a:txBody>
                    <a:bodyPr/>
                    <a:lstStyle/>
                    <a:p>
                      <a:r>
                        <a:rPr lang="en-US" sz="700" dirty="0" smtClean="0">
                          <a:latin typeface="Arial"/>
                          <a:cs typeface="Arial"/>
                        </a:rPr>
                        <a:t>Houses</a:t>
                      </a:r>
                      <a:endParaRPr lang="en-US" sz="700" dirty="0">
                        <a:latin typeface="Arial"/>
                        <a:cs typeface="Arial"/>
                      </a:endParaRPr>
                    </a:p>
                  </a:txBody>
                  <a:tcPr>
                    <a:lnR w="12700" cap="flat" cmpd="sng" algn="ctr">
                      <a:noFill/>
                      <a:prstDash val="solid"/>
                      <a:round/>
                      <a:headEnd type="none" w="med" len="med"/>
                      <a:tailEnd type="none" w="med" len="med"/>
                    </a:lnR>
                    <a:lnB w="12700" cap="flat" cmpd="sng" algn="ctr">
                      <a:solidFill>
                        <a:srgbClr val="FFFFFF"/>
                      </a:solidFill>
                      <a:prstDash val="solid"/>
                      <a:round/>
                      <a:headEnd type="none" w="med" len="med"/>
                      <a:tailEnd type="none" w="med" len="med"/>
                    </a:lnB>
                    <a:solidFill>
                      <a:schemeClr val="tx1"/>
                    </a:solidFill>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r>
              <a:tr h="127480">
                <a:tc>
                  <a:txBody>
                    <a:bodyPr/>
                    <a:lstStyle/>
                    <a:p>
                      <a:r>
                        <a:rPr lang="en-US" sz="700" b="1" dirty="0" smtClean="0">
                          <a:latin typeface="Arial"/>
                          <a:cs typeface="Arial"/>
                        </a:rPr>
                        <a:t>Month</a:t>
                      </a:r>
                      <a:endParaRPr lang="en-US" sz="700" b="1" dirty="0">
                        <a:latin typeface="Arial"/>
                        <a:cs typeface="Arial"/>
                      </a:endParaRPr>
                    </a:p>
                  </a:txBody>
                  <a:tcPr>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r>
              <a:tr h="127480">
                <a:tc>
                  <a:txBody>
                    <a:bodyPr/>
                    <a:lstStyle/>
                    <a:p>
                      <a:r>
                        <a:rPr lang="en-US" sz="700" b="1" dirty="0" smtClean="0">
                          <a:latin typeface="Arial"/>
                          <a:cs typeface="Arial"/>
                        </a:rPr>
                        <a:t>Quarter</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27480">
                <a:tc>
                  <a:txBody>
                    <a:bodyPr/>
                    <a:lstStyle/>
                    <a:p>
                      <a:r>
                        <a:rPr lang="en-US" sz="700" b="1" dirty="0" smtClean="0">
                          <a:latin typeface="Arial"/>
                          <a:cs typeface="Arial"/>
                        </a:rPr>
                        <a:t>Year-to-Date</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27480">
                <a:tc>
                  <a:txBody>
                    <a:bodyPr/>
                    <a:lstStyle/>
                    <a:p>
                      <a:r>
                        <a:rPr lang="en-US" sz="700" b="1" dirty="0" smtClean="0">
                          <a:latin typeface="Arial"/>
                          <a:cs typeface="Arial"/>
                        </a:rPr>
                        <a:t>Year-on-Year</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27480">
                <a:tc>
                  <a:txBody>
                    <a:bodyPr/>
                    <a:lstStyle/>
                    <a:p>
                      <a:r>
                        <a:rPr lang="en-US" sz="700" b="1" dirty="0" smtClean="0">
                          <a:latin typeface="Arial"/>
                          <a:cs typeface="Arial"/>
                        </a:rPr>
                        <a:t>Median Rent</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$610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27480">
                <a:tc>
                  <a:txBody>
                    <a:bodyPr/>
                    <a:lstStyle/>
                    <a:p>
                      <a:r>
                        <a:rPr lang="en-US" sz="700" b="1" dirty="0" smtClean="0">
                          <a:latin typeface="Arial"/>
                          <a:cs typeface="Arial"/>
                        </a:rPr>
                        <a:t>Current Yield</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27480">
                <a:tc>
                  <a:txBody>
                    <a:bodyPr/>
                    <a:lstStyle/>
                    <a:p>
                      <a:r>
                        <a:rPr lang="en-US" sz="700" b="1" dirty="0" smtClean="0">
                          <a:latin typeface="Arial"/>
                          <a:cs typeface="Arial"/>
                        </a:rPr>
                        <a:t>Yield 12 mths ago</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dirty="0">
                          <a:solidFill>
                            <a:srgbClr val="8C8279"/>
                          </a:solidFill>
                          <a:effectLst/>
                          <a:latin typeface="Arial"/>
                        </a:rPr>
                        <a:t>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501129656"/>
              </p:ext>
            </p:extLst>
          </p:nvPr>
        </p:nvGraphicFramePr>
        <p:xfrm>
          <a:off x="476670" y="4693043"/>
          <a:ext cx="4896545" cy="1584960"/>
        </p:xfrm>
        <a:graphic>
          <a:graphicData uri="http://schemas.openxmlformats.org/drawingml/2006/table">
            <a:tbl>
              <a:tblPr firstRow="1" bandRow="1">
                <a:tableStyleId>{5C22544A-7EE6-4342-B048-85BDC9FD1C3A}</a:tableStyleId>
              </a:tblPr>
              <a:tblGrid>
                <a:gridCol w="968450"/>
                <a:gridCol w="436455"/>
                <a:gridCol w="436455"/>
                <a:gridCol w="436455"/>
                <a:gridCol w="436455"/>
                <a:gridCol w="436455"/>
                <a:gridCol w="436455"/>
                <a:gridCol w="436455"/>
                <a:gridCol w="436455"/>
                <a:gridCol w="436455"/>
              </a:tblGrid>
              <a:tr h="190634">
                <a:tc gridSpan="10">
                  <a:txBody>
                    <a:bodyPr/>
                    <a:lstStyle/>
                    <a:p>
                      <a:r>
                        <a:rPr lang="en-US" sz="700" dirty="0" smtClean="0">
                          <a:latin typeface="Arial"/>
                          <a:cs typeface="Arial"/>
                        </a:rPr>
                        <a:t>Units</a:t>
                      </a:r>
                      <a:endParaRPr lang="en-US" sz="700" dirty="0">
                        <a:latin typeface="Arial"/>
                        <a:cs typeface="Arial"/>
                      </a:endParaRPr>
                    </a:p>
                  </a:txBody>
                  <a:tcPr>
                    <a:lnR w="12700" cap="flat" cmpd="sng" algn="ctr">
                      <a:noFill/>
                      <a:prstDash val="solid"/>
                      <a:round/>
                      <a:headEnd type="none" w="med" len="med"/>
                      <a:tailEnd type="none" w="med" len="med"/>
                    </a:lnR>
                    <a:lnB w="12700" cap="flat" cmpd="sng" algn="ctr">
                      <a:solidFill>
                        <a:srgbClr val="FFFFFF"/>
                      </a:solidFill>
                      <a:prstDash val="solid"/>
                      <a:round/>
                      <a:headEnd type="none" w="med" len="med"/>
                      <a:tailEnd type="none" w="med" len="med"/>
                    </a:lnB>
                    <a:solidFill>
                      <a:schemeClr val="tx1"/>
                    </a:solidFill>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a:latin typeface="Arial"/>
                        <a:cs typeface="Arial"/>
                      </a:endParaRPr>
                    </a:p>
                  </a:txBody>
                  <a:tcPr/>
                </a:tc>
                <a:tc hMerge="1">
                  <a:txBody>
                    <a:bodyPr/>
                    <a:lstStyle/>
                    <a:p>
                      <a:endParaRPr lang="en-US" sz="800" dirty="0">
                        <a:latin typeface="Arial"/>
                        <a:cs typeface="Arial"/>
                      </a:endParaRPr>
                    </a:p>
                  </a:txBody>
                  <a:tcPr/>
                </a:tc>
                <a:tc hMerge="1">
                  <a:txBody>
                    <a:bodyPr/>
                    <a:lstStyle/>
                    <a:p>
                      <a:endParaRPr lang="en-US" sz="800" dirty="0">
                        <a:latin typeface="Arial"/>
                        <a:cs typeface="Arial"/>
                      </a:endParaRPr>
                    </a:p>
                  </a:txBody>
                  <a:tcPr/>
                </a:tc>
              </a:tr>
              <a:tr h="190634">
                <a:tc>
                  <a:txBody>
                    <a:bodyPr/>
                    <a:lstStyle/>
                    <a:p>
                      <a:r>
                        <a:rPr lang="en-US" sz="700" b="1" dirty="0" smtClean="0">
                          <a:latin typeface="Arial"/>
                          <a:cs typeface="Arial"/>
                        </a:rPr>
                        <a:t>Month</a:t>
                      </a:r>
                      <a:endParaRPr lang="en-US" sz="700" b="1" dirty="0">
                        <a:latin typeface="Arial"/>
                        <a:cs typeface="Arial"/>
                      </a:endParaRPr>
                    </a:p>
                  </a:txBody>
                  <a:tcPr>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solidFill>
                      <a:schemeClr val="accent4">
                        <a:lumMod val="20000"/>
                        <a:lumOff val="80000"/>
                      </a:schemeClr>
                    </a:solidFill>
                  </a:tcPr>
                </a:tc>
              </a:tr>
              <a:tr h="190634">
                <a:tc>
                  <a:txBody>
                    <a:bodyPr/>
                    <a:lstStyle/>
                    <a:p>
                      <a:r>
                        <a:rPr lang="en-US" sz="700" b="1" dirty="0" smtClean="0">
                          <a:latin typeface="Arial"/>
                          <a:cs typeface="Arial"/>
                        </a:rPr>
                        <a:t>Quarter</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90634">
                <a:tc>
                  <a:txBody>
                    <a:bodyPr/>
                    <a:lstStyle/>
                    <a:p>
                      <a:r>
                        <a:rPr lang="en-US" sz="700" b="1" dirty="0" smtClean="0">
                          <a:latin typeface="Arial"/>
                          <a:cs typeface="Arial"/>
                        </a:rPr>
                        <a:t>Year-to-Date</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90634">
                <a:tc>
                  <a:txBody>
                    <a:bodyPr/>
                    <a:lstStyle/>
                    <a:p>
                      <a:r>
                        <a:rPr lang="en-US" sz="700" b="1" dirty="0" smtClean="0">
                          <a:latin typeface="Arial"/>
                          <a:cs typeface="Arial"/>
                        </a:rPr>
                        <a:t>Year-on-Year</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90634">
                <a:tc>
                  <a:txBody>
                    <a:bodyPr/>
                    <a:lstStyle/>
                    <a:p>
                      <a:r>
                        <a:rPr lang="en-US" sz="700" b="1" dirty="0" smtClean="0">
                          <a:latin typeface="Arial"/>
                          <a:cs typeface="Arial"/>
                        </a:rPr>
                        <a:t>Median Rent</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$317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$298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$462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r h="190634">
                <a:tc>
                  <a:txBody>
                    <a:bodyPr/>
                    <a:lstStyle/>
                    <a:p>
                      <a:r>
                        <a:rPr lang="en-US" sz="700" b="1" dirty="0" smtClean="0">
                          <a:latin typeface="Arial"/>
                          <a:cs typeface="Arial"/>
                        </a:rPr>
                        <a:t>Current Yield</a:t>
                      </a:r>
                      <a:endParaRPr lang="en-US" sz="700" b="1" dirty="0">
                        <a:latin typeface="Arial"/>
                        <a:cs typeface="Arial"/>
                      </a:endParaRPr>
                    </a:p>
                  </a:txBody>
                  <a:tcPr>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c>
                  <a:txBody>
                    <a:bodyPr/>
                    <a:lstStyle/>
                    <a:p>
                      <a:pPr algn="ctr" fontAlgn="b"/>
                      <a:r>
                        <a:rPr lang="en-AU" sz="700" b="0" i="0" u="none" strike="noStrike">
                          <a:solidFill>
                            <a:srgbClr val="8C8279"/>
                          </a:solidFill>
                          <a:effectLst/>
                          <a:latin typeface="Arial"/>
                        </a:rPr>
                        <a:t>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rgbClr val="FAFAF9"/>
                    </a:solidFill>
                  </a:tcPr>
                </a:tc>
              </a:tr>
              <a:tr h="190634">
                <a:tc>
                  <a:txBody>
                    <a:bodyPr/>
                    <a:lstStyle/>
                    <a:p>
                      <a:r>
                        <a:rPr lang="en-US" sz="700" b="1" dirty="0" smtClean="0">
                          <a:latin typeface="Arial"/>
                          <a:cs typeface="Arial"/>
                        </a:rPr>
                        <a:t>Yield 12 mths</a:t>
                      </a:r>
                      <a:r>
                        <a:rPr lang="en-US" sz="700" b="1" baseline="0" dirty="0" smtClean="0">
                          <a:latin typeface="Arial"/>
                          <a:cs typeface="Arial"/>
                        </a:rPr>
                        <a:t> </a:t>
                      </a:r>
                      <a:r>
                        <a:rPr lang="en-US" sz="700" b="1" dirty="0" smtClean="0">
                          <a:latin typeface="Arial"/>
                          <a:cs typeface="Arial"/>
                        </a:rPr>
                        <a:t>ago</a:t>
                      </a:r>
                      <a:endParaRPr lang="en-US" sz="700" b="1" dirty="0">
                        <a:latin typeface="Arial"/>
                        <a:cs typeface="Arial"/>
                      </a:endParaRPr>
                    </a:p>
                  </a:txBody>
                  <a:tcPr>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a:solidFill>
                            <a:srgbClr val="8C8279"/>
                          </a:solidFill>
                          <a:effectLst/>
                          <a:latin typeface="Arial"/>
                        </a:rPr>
                        <a:t>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c>
                  <a:txBody>
                    <a:bodyPr/>
                    <a:lstStyle/>
                    <a:p>
                      <a:pPr algn="ctr" fontAlgn="b"/>
                      <a:r>
                        <a:rPr lang="en-AU" sz="700" b="0" i="0" u="none" strike="noStrike" dirty="0">
                          <a:solidFill>
                            <a:srgbClr val="8C8279"/>
                          </a:solidFill>
                          <a:effectLst/>
                          <a:latin typeface="Arial"/>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accent4">
                        <a:lumMod val="20000"/>
                        <a:lumOff val="80000"/>
                      </a:schemeClr>
                    </a:solidFill>
                  </a:tcPr>
                </a:tc>
              </a:tr>
            </a:tbl>
          </a:graphicData>
        </a:graphic>
      </p:graphicFrame>
      <p:cxnSp>
        <p:nvCxnSpPr>
          <p:cNvPr id="15" name="Straight Connector 14"/>
          <p:cNvCxnSpPr/>
          <p:nvPr/>
        </p:nvCxnSpPr>
        <p:spPr>
          <a:xfrm flipH="1">
            <a:off x="476672" y="1193206"/>
            <a:ext cx="4896544" cy="0"/>
          </a:xfrm>
          <a:prstGeom prst="line">
            <a:avLst/>
          </a:prstGeom>
          <a:ln w="6350" cmpd="sng">
            <a:solidFill>
              <a:schemeClr val="tx1">
                <a:lumMod val="20000"/>
                <a:lumOff val="8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368569" y="1192735"/>
            <a:ext cx="3708503" cy="230832"/>
          </a:xfrm>
          <a:prstGeom prst="rect">
            <a:avLst/>
          </a:prstGeom>
        </p:spPr>
        <p:txBody>
          <a:bodyPr wrap="square">
            <a:spAutoFit/>
          </a:bodyPr>
          <a:lstStyle/>
          <a:p>
            <a:pPr algn="just"/>
            <a:r>
              <a:rPr lang="en-AU" sz="900" b="1" dirty="0"/>
              <a:t>Key rental and yield statistics across the capital cities</a:t>
            </a:r>
            <a:endParaRPr lang="en-US" sz="900" b="1" dirty="0"/>
          </a:p>
        </p:txBody>
      </p:sp>
      <p:sp>
        <p:nvSpPr>
          <p:cNvPr id="17" name="TextBox 16"/>
          <p:cNvSpPr txBox="1"/>
          <p:nvPr/>
        </p:nvSpPr>
        <p:spPr>
          <a:xfrm>
            <a:off x="3042610" y="8749044"/>
            <a:ext cx="242374" cy="215444"/>
          </a:xfrm>
          <a:prstGeom prst="rect">
            <a:avLst/>
          </a:prstGeom>
          <a:noFill/>
        </p:spPr>
        <p:txBody>
          <a:bodyPr wrap="none" rtlCol="0">
            <a:spAutoFit/>
          </a:bodyPr>
          <a:lstStyle/>
          <a:p>
            <a:r>
              <a:rPr lang="en-AU" sz="800" dirty="0" smtClean="0"/>
              <a:t>4</a:t>
            </a:r>
            <a:endParaRPr lang="en-AU" sz="800" dirty="0"/>
          </a:p>
        </p:txBody>
      </p:sp>
      <p:sp>
        <p:nvSpPr>
          <p:cNvPr id="19" name="Rectangle 18"/>
          <p:cNvSpPr/>
          <p:nvPr/>
        </p:nvSpPr>
        <p:spPr>
          <a:xfrm>
            <a:off x="392573" y="6690484"/>
            <a:ext cx="4975690" cy="1747088"/>
          </a:xfrm>
          <a:prstGeom prst="rect">
            <a:avLst/>
          </a:prstGeom>
          <a:solidFill>
            <a:srgbClr val="47A1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itle 1"/>
          <p:cNvSpPr txBox="1">
            <a:spLocks/>
          </p:cNvSpPr>
          <p:nvPr/>
        </p:nvSpPr>
        <p:spPr>
          <a:xfrm>
            <a:off x="368281" y="6444208"/>
            <a:ext cx="2186590" cy="194191"/>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US" sz="1000" b="1" dirty="0" smtClean="0">
                <a:solidFill>
                  <a:schemeClr val="tx2"/>
                </a:solidFill>
              </a:rPr>
              <a:t>About CoreLogic RP Data</a:t>
            </a:r>
            <a:endParaRPr lang="en-US" sz="1000" b="1" dirty="0">
              <a:solidFill>
                <a:schemeClr val="tx2"/>
              </a:solidFill>
            </a:endParaRPr>
          </a:p>
        </p:txBody>
      </p:sp>
      <p:sp>
        <p:nvSpPr>
          <p:cNvPr id="21" name="Rectangle 20"/>
          <p:cNvSpPr/>
          <p:nvPr/>
        </p:nvSpPr>
        <p:spPr>
          <a:xfrm>
            <a:off x="383048" y="6706106"/>
            <a:ext cx="5004648" cy="1754326"/>
          </a:xfrm>
          <a:prstGeom prst="rect">
            <a:avLst/>
          </a:prstGeom>
        </p:spPr>
        <p:txBody>
          <a:bodyPr wrap="square">
            <a:spAutoFit/>
          </a:bodyPr>
          <a:lstStyle/>
          <a:p>
            <a:pPr algn="just"/>
            <a:r>
              <a:rPr lang="en-US" sz="800" dirty="0">
                <a:solidFill>
                  <a:schemeClr val="bg1"/>
                </a:solidFill>
              </a:rPr>
              <a:t>CoreLogic RP Data is a wholly owned subsidiary of CoreLogic (NYSE: CLGX),which is the largest data and analytics company in the world with revenues of $1.3Bn USD from 50,000 business and government customers and over 1 million end users. CoreLogic RP Data provides property information, analytics and services across Australia and New Zealand and is currently developing and growing partnerships throughout Asia</a:t>
            </a:r>
            <a:r>
              <a:rPr lang="en-US" sz="800" dirty="0" smtClean="0">
                <a:solidFill>
                  <a:schemeClr val="bg1"/>
                </a:solidFill>
              </a:rPr>
              <a:t>.</a:t>
            </a:r>
          </a:p>
          <a:p>
            <a:pPr algn="just"/>
            <a:endParaRPr lang="en-US" sz="600" dirty="0">
              <a:solidFill>
                <a:schemeClr val="bg1"/>
              </a:solidFill>
            </a:endParaRPr>
          </a:p>
          <a:p>
            <a:pPr algn="just"/>
            <a:r>
              <a:rPr lang="en-US" sz="800" dirty="0" smtClean="0">
                <a:solidFill>
                  <a:schemeClr val="bg1"/>
                </a:solidFill>
              </a:rPr>
              <a:t>CoreLogic </a:t>
            </a:r>
            <a:r>
              <a:rPr lang="en-US" sz="800" dirty="0">
                <a:solidFill>
                  <a:schemeClr val="bg1"/>
                </a:solidFill>
              </a:rPr>
              <a:t>RP Data delivers value to clients through unique data, analytics, workflow technology, advisory and geo spatial services</a:t>
            </a:r>
            <a:r>
              <a:rPr lang="en-US" sz="800" dirty="0" smtClean="0">
                <a:solidFill>
                  <a:schemeClr val="bg1"/>
                </a:solidFill>
              </a:rPr>
              <a:t>. Clients rely on CoreLogic RP Data to help identify and manage growth opportunities, improve performance and mitigate risk. </a:t>
            </a:r>
            <a:r>
              <a:rPr lang="en-US" sz="800" dirty="0">
                <a:solidFill>
                  <a:schemeClr val="bg1"/>
                </a:solidFill>
              </a:rPr>
              <a:t>CoreLogic RP Data employs over 480 people at nine locations across Australia and in New Zealand. For more information call 1300 734 318 or visit </a:t>
            </a:r>
            <a:r>
              <a:rPr lang="en-US" sz="800" dirty="0" smtClean="0">
                <a:solidFill>
                  <a:schemeClr val="bg1"/>
                </a:solidFill>
              </a:rPr>
              <a:t>www.corelogic.com.au</a:t>
            </a:r>
          </a:p>
          <a:p>
            <a:pPr algn="just"/>
            <a:endParaRPr lang="en-US" sz="600" b="1" dirty="0">
              <a:solidFill>
                <a:schemeClr val="bg1"/>
              </a:solidFill>
            </a:endParaRPr>
          </a:p>
          <a:p>
            <a:pPr algn="just"/>
            <a:r>
              <a:rPr lang="en-US" altLang="en-US" sz="800" b="1" dirty="0">
                <a:solidFill>
                  <a:schemeClr val="bg1"/>
                </a:solidFill>
              </a:rPr>
              <a:t>Media enquiries contact:  </a:t>
            </a:r>
            <a:r>
              <a:rPr lang="en-AU" altLang="en-US" sz="800" dirty="0">
                <a:solidFill>
                  <a:schemeClr val="bg1"/>
                </a:solidFill>
              </a:rPr>
              <a:t>Mitch Koper , CoreLogic RP Data national communications manager </a:t>
            </a:r>
            <a:endParaRPr lang="en-AU" altLang="en-US" sz="800" dirty="0" smtClean="0">
              <a:solidFill>
                <a:schemeClr val="bg1"/>
              </a:solidFill>
            </a:endParaRPr>
          </a:p>
          <a:p>
            <a:pPr algn="just"/>
            <a:r>
              <a:rPr lang="en-AU" altLang="en-US" sz="800" dirty="0" smtClean="0">
                <a:solidFill>
                  <a:schemeClr val="bg1"/>
                </a:solidFill>
              </a:rPr>
              <a:t>– </a:t>
            </a:r>
            <a:r>
              <a:rPr lang="en-AU" altLang="en-US" sz="800" dirty="0">
                <a:solidFill>
                  <a:schemeClr val="bg1"/>
                </a:solidFill>
              </a:rPr>
              <a:t>07 3114 9879  or media@corelogic.com.au </a:t>
            </a:r>
            <a:endParaRPr lang="en-US" sz="800" b="1" dirty="0"/>
          </a:p>
        </p:txBody>
      </p:sp>
      <p:graphicFrame>
        <p:nvGraphicFramePr>
          <p:cNvPr id="18" name="Table 17"/>
          <p:cNvGraphicFramePr>
            <a:graphicFrameLocks noGrp="1"/>
          </p:cNvGraphicFramePr>
          <p:nvPr>
            <p:extLst/>
          </p:nvPr>
        </p:nvGraphicFramePr>
        <p:xfrm>
          <a:off x="1492404" y="3076600"/>
          <a:ext cx="3960440" cy="259080"/>
        </p:xfrm>
        <a:graphic>
          <a:graphicData uri="http://schemas.openxmlformats.org/drawingml/2006/table">
            <a:tbl>
              <a:tblPr firstRow="1" bandRow="1">
                <a:tableStyleId>{5C22544A-7EE6-4342-B048-85BDC9FD1C3A}</a:tableStyleId>
              </a:tblPr>
              <a:tblGrid>
                <a:gridCol w="360040"/>
                <a:gridCol w="487122"/>
                <a:gridCol w="376974"/>
                <a:gridCol w="487588"/>
                <a:gridCol w="448516"/>
                <a:gridCol w="432048"/>
                <a:gridCol w="360040"/>
                <a:gridCol w="432048"/>
                <a:gridCol w="576064"/>
              </a:tblGrid>
              <a:tr h="163504">
                <a:tc>
                  <a:txBody>
                    <a:bodyPr/>
                    <a:lstStyle/>
                    <a:p>
                      <a:pPr algn="ctr"/>
                      <a:r>
                        <a:rPr lang="en-US" sz="550" dirty="0" smtClean="0">
                          <a:solidFill>
                            <a:schemeClr val="bg1"/>
                          </a:solidFill>
                          <a:latin typeface="Arial"/>
                          <a:cs typeface="Arial"/>
                        </a:rPr>
                        <a:t>SYD</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MELB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BRIS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ADE</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PER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HOB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DAR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CAN</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Combined </a:t>
                      </a:r>
                    </a:p>
                    <a:p>
                      <a:pPr algn="ctr"/>
                      <a:r>
                        <a:rPr lang="en-US" sz="550" dirty="0" smtClean="0">
                          <a:solidFill>
                            <a:schemeClr val="bg1"/>
                          </a:solidFill>
                          <a:latin typeface="Arial"/>
                          <a:cs typeface="Arial"/>
                        </a:rPr>
                        <a:t>Capitals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2" name="Table 21"/>
          <p:cNvGraphicFramePr>
            <a:graphicFrameLocks noGrp="1"/>
          </p:cNvGraphicFramePr>
          <p:nvPr>
            <p:extLst/>
          </p:nvPr>
        </p:nvGraphicFramePr>
        <p:xfrm>
          <a:off x="1484436" y="4660776"/>
          <a:ext cx="3960440" cy="259080"/>
        </p:xfrm>
        <a:graphic>
          <a:graphicData uri="http://schemas.openxmlformats.org/drawingml/2006/table">
            <a:tbl>
              <a:tblPr firstRow="1" bandRow="1">
                <a:tableStyleId>{5C22544A-7EE6-4342-B048-85BDC9FD1C3A}</a:tableStyleId>
              </a:tblPr>
              <a:tblGrid>
                <a:gridCol w="360040"/>
                <a:gridCol w="487122"/>
                <a:gridCol w="376974"/>
                <a:gridCol w="487588"/>
                <a:gridCol w="448516"/>
                <a:gridCol w="432048"/>
                <a:gridCol w="360040"/>
                <a:gridCol w="432048"/>
                <a:gridCol w="576064"/>
              </a:tblGrid>
              <a:tr h="163504">
                <a:tc>
                  <a:txBody>
                    <a:bodyPr/>
                    <a:lstStyle/>
                    <a:p>
                      <a:pPr algn="ctr"/>
                      <a:r>
                        <a:rPr lang="en-US" sz="550" dirty="0" smtClean="0">
                          <a:solidFill>
                            <a:schemeClr val="bg1"/>
                          </a:solidFill>
                          <a:latin typeface="Arial"/>
                          <a:cs typeface="Arial"/>
                        </a:rPr>
                        <a:t>SYD</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MELB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BRIS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ADE</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PER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HOB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DAR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CAN</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Combined </a:t>
                      </a:r>
                    </a:p>
                    <a:p>
                      <a:pPr algn="ctr"/>
                      <a:r>
                        <a:rPr lang="en-US" sz="550" dirty="0" smtClean="0">
                          <a:solidFill>
                            <a:schemeClr val="bg1"/>
                          </a:solidFill>
                          <a:latin typeface="Arial"/>
                          <a:cs typeface="Arial"/>
                        </a:rPr>
                        <a:t>Capitals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r>
            </a:tbl>
          </a:graphicData>
        </a:graphic>
      </p:graphicFrame>
      <p:sp>
        <p:nvSpPr>
          <p:cNvPr id="23" name="Rectangle 2"/>
          <p:cNvSpPr txBox="1">
            <a:spLocks noChangeArrowheads="1"/>
          </p:cNvSpPr>
          <p:nvPr/>
        </p:nvSpPr>
        <p:spPr>
          <a:xfrm>
            <a:off x="354265" y="585911"/>
            <a:ext cx="4503606" cy="323165"/>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US" altLang="en-US" sz="1600" kern="0" dirty="0">
                <a:solidFill>
                  <a:schemeClr val="tx2"/>
                </a:solidFill>
                <a:cs typeface="Arial"/>
              </a:rPr>
              <a:t>CoreLogic RP Data </a:t>
            </a:r>
            <a:r>
              <a:rPr lang="en-US" altLang="en-US" sz="1600" kern="0" dirty="0" smtClean="0">
                <a:solidFill>
                  <a:schemeClr val="tx2"/>
                </a:solidFill>
                <a:cs typeface="Arial"/>
              </a:rPr>
              <a:t>July Rental </a:t>
            </a:r>
            <a:r>
              <a:rPr lang="en-US" altLang="en-US" sz="1600" kern="0" dirty="0">
                <a:solidFill>
                  <a:schemeClr val="tx2"/>
                </a:solidFill>
                <a:cs typeface="Arial"/>
              </a:rPr>
              <a:t>Index Results</a:t>
            </a:r>
          </a:p>
        </p:txBody>
      </p:sp>
    </p:spTree>
    <p:extLst>
      <p:ext uri="{BB962C8B-B14F-4D97-AF65-F5344CB8AC3E}">
        <p14:creationId xmlns:p14="http://schemas.microsoft.com/office/powerpoint/2010/main" val="2950923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2770143843"/>
              </p:ext>
            </p:extLst>
          </p:nvPr>
        </p:nvGraphicFramePr>
        <p:xfrm>
          <a:off x="1501718" y="1475656"/>
          <a:ext cx="3960440" cy="259080"/>
        </p:xfrm>
        <a:graphic>
          <a:graphicData uri="http://schemas.openxmlformats.org/drawingml/2006/table">
            <a:tbl>
              <a:tblPr firstRow="1" bandRow="1">
                <a:tableStyleId>{5C22544A-7EE6-4342-B048-85BDC9FD1C3A}</a:tableStyleId>
              </a:tblPr>
              <a:tblGrid>
                <a:gridCol w="360040"/>
                <a:gridCol w="487122"/>
                <a:gridCol w="376974"/>
                <a:gridCol w="487588"/>
                <a:gridCol w="448516"/>
                <a:gridCol w="432048"/>
                <a:gridCol w="360040"/>
                <a:gridCol w="432048"/>
                <a:gridCol w="576064"/>
              </a:tblGrid>
              <a:tr h="163504">
                <a:tc>
                  <a:txBody>
                    <a:bodyPr/>
                    <a:lstStyle/>
                    <a:p>
                      <a:pPr algn="ctr"/>
                      <a:r>
                        <a:rPr lang="en-US" sz="550" dirty="0" smtClean="0">
                          <a:solidFill>
                            <a:schemeClr val="bg1"/>
                          </a:solidFill>
                          <a:latin typeface="Arial"/>
                          <a:cs typeface="Arial"/>
                        </a:rPr>
                        <a:t>SYD</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MELB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BRIS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ADE</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PER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HOB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DAR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CAN</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Combined </a:t>
                      </a:r>
                    </a:p>
                    <a:p>
                      <a:pPr algn="ctr"/>
                      <a:r>
                        <a:rPr lang="en-US" sz="550" dirty="0" smtClean="0">
                          <a:solidFill>
                            <a:schemeClr val="bg1"/>
                          </a:solidFill>
                          <a:latin typeface="Arial"/>
                          <a:cs typeface="Arial"/>
                        </a:rPr>
                        <a:t>Capitals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r>
            </a:tbl>
          </a:graphicData>
        </a:graphic>
      </p:graphicFrame>
      <p:sp>
        <p:nvSpPr>
          <p:cNvPr id="17" name="TextBox 16"/>
          <p:cNvSpPr txBox="1"/>
          <p:nvPr/>
        </p:nvSpPr>
        <p:spPr>
          <a:xfrm>
            <a:off x="3042610" y="8749044"/>
            <a:ext cx="242374" cy="215444"/>
          </a:xfrm>
          <a:prstGeom prst="rect">
            <a:avLst/>
          </a:prstGeom>
          <a:noFill/>
        </p:spPr>
        <p:txBody>
          <a:bodyPr wrap="none" rtlCol="0">
            <a:spAutoFit/>
          </a:bodyPr>
          <a:lstStyle/>
          <a:p>
            <a:r>
              <a:rPr lang="en-AU" sz="800" dirty="0" smtClean="0"/>
              <a:t>4</a:t>
            </a:r>
            <a:endParaRPr lang="en-AU" sz="800" dirty="0"/>
          </a:p>
        </p:txBody>
      </p:sp>
      <p:graphicFrame>
        <p:nvGraphicFramePr>
          <p:cNvPr id="18" name="Table 17"/>
          <p:cNvGraphicFramePr>
            <a:graphicFrameLocks noGrp="1"/>
          </p:cNvGraphicFramePr>
          <p:nvPr>
            <p:extLst>
              <p:ext uri="{D42A27DB-BD31-4B8C-83A1-F6EECF244321}">
                <p14:modId xmlns:p14="http://schemas.microsoft.com/office/powerpoint/2010/main" val="1623285137"/>
              </p:ext>
            </p:extLst>
          </p:nvPr>
        </p:nvGraphicFramePr>
        <p:xfrm>
          <a:off x="1492404" y="3076600"/>
          <a:ext cx="3960440" cy="259080"/>
        </p:xfrm>
        <a:graphic>
          <a:graphicData uri="http://schemas.openxmlformats.org/drawingml/2006/table">
            <a:tbl>
              <a:tblPr firstRow="1" bandRow="1">
                <a:tableStyleId>{5C22544A-7EE6-4342-B048-85BDC9FD1C3A}</a:tableStyleId>
              </a:tblPr>
              <a:tblGrid>
                <a:gridCol w="360040"/>
                <a:gridCol w="487122"/>
                <a:gridCol w="376974"/>
                <a:gridCol w="487588"/>
                <a:gridCol w="448516"/>
                <a:gridCol w="432048"/>
                <a:gridCol w="360040"/>
                <a:gridCol w="432048"/>
                <a:gridCol w="576064"/>
              </a:tblGrid>
              <a:tr h="163504">
                <a:tc>
                  <a:txBody>
                    <a:bodyPr/>
                    <a:lstStyle/>
                    <a:p>
                      <a:pPr algn="ctr"/>
                      <a:r>
                        <a:rPr lang="en-US" sz="550" dirty="0" smtClean="0">
                          <a:solidFill>
                            <a:schemeClr val="bg1"/>
                          </a:solidFill>
                          <a:latin typeface="Arial"/>
                          <a:cs typeface="Arial"/>
                        </a:rPr>
                        <a:t>SYD</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MELB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BRIS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ADE</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PER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HOB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DAR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CAN</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Combined </a:t>
                      </a:r>
                    </a:p>
                    <a:p>
                      <a:pPr algn="ctr"/>
                      <a:r>
                        <a:rPr lang="en-US" sz="550" dirty="0" smtClean="0">
                          <a:solidFill>
                            <a:schemeClr val="bg1"/>
                          </a:solidFill>
                          <a:latin typeface="Arial"/>
                          <a:cs typeface="Arial"/>
                        </a:rPr>
                        <a:t>Capitals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868293031"/>
              </p:ext>
            </p:extLst>
          </p:nvPr>
        </p:nvGraphicFramePr>
        <p:xfrm>
          <a:off x="1484436" y="4660776"/>
          <a:ext cx="3960440" cy="259080"/>
        </p:xfrm>
        <a:graphic>
          <a:graphicData uri="http://schemas.openxmlformats.org/drawingml/2006/table">
            <a:tbl>
              <a:tblPr firstRow="1" bandRow="1">
                <a:tableStyleId>{5C22544A-7EE6-4342-B048-85BDC9FD1C3A}</a:tableStyleId>
              </a:tblPr>
              <a:tblGrid>
                <a:gridCol w="360040"/>
                <a:gridCol w="487122"/>
                <a:gridCol w="376974"/>
                <a:gridCol w="487588"/>
                <a:gridCol w="448516"/>
                <a:gridCol w="432048"/>
                <a:gridCol w="360040"/>
                <a:gridCol w="432048"/>
                <a:gridCol w="576064"/>
              </a:tblGrid>
              <a:tr h="163504">
                <a:tc>
                  <a:txBody>
                    <a:bodyPr/>
                    <a:lstStyle/>
                    <a:p>
                      <a:pPr algn="ctr"/>
                      <a:r>
                        <a:rPr lang="en-US" sz="550" dirty="0" smtClean="0">
                          <a:solidFill>
                            <a:schemeClr val="bg1"/>
                          </a:solidFill>
                          <a:latin typeface="Arial"/>
                          <a:cs typeface="Arial"/>
                        </a:rPr>
                        <a:t>SYD</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MELB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BRIS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ADE</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PER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HOB</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DAR</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CAN</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550" dirty="0" smtClean="0">
                          <a:solidFill>
                            <a:schemeClr val="bg1"/>
                          </a:solidFill>
                          <a:latin typeface="Arial"/>
                          <a:cs typeface="Arial"/>
                        </a:rPr>
                        <a:t>Combined </a:t>
                      </a:r>
                    </a:p>
                    <a:p>
                      <a:pPr algn="ctr"/>
                      <a:r>
                        <a:rPr lang="en-US" sz="550" dirty="0" smtClean="0">
                          <a:solidFill>
                            <a:schemeClr val="bg1"/>
                          </a:solidFill>
                          <a:latin typeface="Arial"/>
                          <a:cs typeface="Arial"/>
                        </a:rPr>
                        <a:t>Capitals</a:t>
                      </a:r>
                      <a:endParaRPr lang="en-US" sz="550" dirty="0">
                        <a:solidFill>
                          <a:schemeClr val="bg1"/>
                        </a:solidFill>
                        <a:latin typeface="Arial"/>
                        <a:cs typeface="Aria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r>
            </a:tbl>
          </a:graphicData>
        </a:graphic>
      </p:graphicFrame>
      <p:sp>
        <p:nvSpPr>
          <p:cNvPr id="23" name="Rectangle 2"/>
          <p:cNvSpPr txBox="1">
            <a:spLocks noChangeArrowheads="1"/>
          </p:cNvSpPr>
          <p:nvPr/>
        </p:nvSpPr>
        <p:spPr>
          <a:xfrm>
            <a:off x="354265" y="585911"/>
            <a:ext cx="4503606" cy="323165"/>
          </a:xfrm>
          <a:prstGeom prst="rect">
            <a:avLst/>
          </a:prstGeom>
        </p:spPr>
        <p:txBody>
          <a:bodyPr/>
          <a:lst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a:lstStyle>
          <a:p>
            <a:r>
              <a:rPr lang="en-US" altLang="en-US" sz="1600" kern="0" dirty="0" smtClean="0">
                <a:solidFill>
                  <a:schemeClr val="tx2"/>
                </a:solidFill>
                <a:cs typeface="Arial"/>
              </a:rPr>
              <a:t>Disclaimers</a:t>
            </a:r>
            <a:endParaRPr lang="en-US" altLang="en-US" sz="1600" kern="0" dirty="0">
              <a:solidFill>
                <a:schemeClr val="tx2"/>
              </a:solidFill>
              <a:cs typeface="Arial"/>
            </a:endParaRPr>
          </a:p>
        </p:txBody>
      </p:sp>
      <p:sp>
        <p:nvSpPr>
          <p:cNvPr id="25" name="Rectangle 24"/>
          <p:cNvSpPr/>
          <p:nvPr/>
        </p:nvSpPr>
        <p:spPr>
          <a:xfrm>
            <a:off x="368568" y="1187624"/>
            <a:ext cx="5148664" cy="7209666"/>
          </a:xfrm>
          <a:prstGeom prst="rect">
            <a:avLst/>
          </a:prstGeom>
        </p:spPr>
        <p:txBody>
          <a:bodyPr wrap="square">
            <a:spAutoFit/>
          </a:bodyPr>
          <a:lstStyle/>
          <a:p>
            <a:pPr algn="just"/>
            <a:r>
              <a:rPr lang="en-US" sz="750" dirty="0"/>
              <a:t>© </a:t>
            </a:r>
            <a:r>
              <a:rPr lang="en-US" sz="750" dirty="0" smtClean="0"/>
              <a:t>2015 </a:t>
            </a:r>
            <a:r>
              <a:rPr lang="en-US" sz="750" dirty="0"/>
              <a:t>Copyright RP Data Pty Ltd, Local, State, and Commonwealth Governments. All rights reserved. No reproduction, distribution or transmission of the copyrighted materials in this publication is permitted whether in whole or in part. </a:t>
            </a:r>
          </a:p>
          <a:p>
            <a:pPr algn="just"/>
            <a:endParaRPr lang="en-US" sz="750" dirty="0"/>
          </a:p>
          <a:p>
            <a:pPr algn="just"/>
            <a:r>
              <a:rPr lang="en-US" sz="750" dirty="0"/>
              <a:t>The information provided in this publication is current as at the publication date only. This publication is supplied on the basis that while rpdata.com believes all the information in it is deemed reliable at the publication date, it does not warrant its accuracy or completeness and to the full extent allowed by law excludes liability in contract, tort or otherwise, for any loss or damage sustained by yourself, or by any other person or body corporate arising from or in connection with the supply or use of the whole or any part of the information in this publication through any cause whatsoever and limits any liability it may have to the amount paid to rpdata.com for the supply of such information.</a:t>
            </a:r>
          </a:p>
          <a:p>
            <a:pPr algn="just"/>
            <a:endParaRPr lang="en-US" sz="750" dirty="0"/>
          </a:p>
          <a:p>
            <a:pPr algn="just"/>
            <a:r>
              <a:rPr lang="en-US" sz="750" dirty="0"/>
              <a:t>This publication provides general information only – it is not intended as advice and should not be relied upon as such. The material has not been prepared by taking into account your investment objectives, financial situation or personal needs. You should make your own inquiries and if necessary take independent financial advice tailored to your specific circumstances before making any investment decisions.</a:t>
            </a:r>
          </a:p>
          <a:p>
            <a:pPr algn="just"/>
            <a:endParaRPr lang="fi-FI" sz="750" dirty="0"/>
          </a:p>
          <a:p>
            <a:pPr algn="just"/>
            <a:r>
              <a:rPr lang="fi-FI" sz="750" b="1" dirty="0">
                <a:solidFill>
                  <a:srgbClr val="003E51"/>
                </a:solidFill>
              </a:rPr>
              <a:t>Queensland Data</a:t>
            </a:r>
          </a:p>
          <a:p>
            <a:pPr algn="just"/>
            <a:r>
              <a:rPr lang="en-US" sz="750" dirty="0"/>
              <a:t>© The State of Queensland (Department of Environment and Resource Management) 2014. Based on data provided with the permission of the Department of Natural Resources and Mines: [QVAS 2014)]. The Department of Environment and Resource Management makes no representations or warranties about accuracy, reliability, completeness or suitability of the data for any particular purpose and disclaims all responsibility and all liability (including without limitation, liability in negligence) for all expenses, losses and damages (including indirect or consequential damage) and costs which might be incurred as a result of the data being inaccurate or incomplete in any way and for any reason.</a:t>
            </a:r>
          </a:p>
          <a:p>
            <a:pPr algn="just"/>
            <a:endParaRPr lang="en-US" sz="750" dirty="0"/>
          </a:p>
          <a:p>
            <a:pPr algn="just"/>
            <a:r>
              <a:rPr lang="en-US" sz="750" b="1" dirty="0">
                <a:solidFill>
                  <a:srgbClr val="003E51"/>
                </a:solidFill>
              </a:rPr>
              <a:t>South Australian Data</a:t>
            </a:r>
          </a:p>
          <a:p>
            <a:pPr algn="just"/>
            <a:r>
              <a:rPr lang="en-US" sz="750" dirty="0"/>
              <a:t>This information is based on data supplied by the South Australian Government and is published by permission. The South Australian Government does not accept any responsibility for the accuracy or completeness of the published information or suitability for any purpose of the published information or the underlying data.</a:t>
            </a:r>
          </a:p>
          <a:p>
            <a:pPr algn="just"/>
            <a:endParaRPr lang="en-US" sz="750" dirty="0"/>
          </a:p>
          <a:p>
            <a:pPr algn="just"/>
            <a:r>
              <a:rPr lang="en-US" sz="750" b="1" dirty="0">
                <a:solidFill>
                  <a:srgbClr val="003E51"/>
                </a:solidFill>
              </a:rPr>
              <a:t>New South Wales Data</a:t>
            </a:r>
          </a:p>
          <a:p>
            <a:pPr algn="just"/>
            <a:r>
              <a:rPr lang="en-US" sz="750" dirty="0"/>
              <a:t>Contains property sales information provided under </a:t>
            </a:r>
            <a:r>
              <a:rPr lang="en-US" sz="750" dirty="0" err="1"/>
              <a:t>licence</a:t>
            </a:r>
            <a:r>
              <a:rPr lang="en-US" sz="750" dirty="0"/>
              <a:t> from the Land and Property Information (“LPI”). RP Data is </a:t>
            </a:r>
            <a:r>
              <a:rPr lang="en-US" sz="750" dirty="0" err="1"/>
              <a:t>authorised</a:t>
            </a:r>
            <a:r>
              <a:rPr lang="en-US" sz="750" dirty="0"/>
              <a:t> as a Property Sales Information provider by the LPI.</a:t>
            </a:r>
          </a:p>
          <a:p>
            <a:pPr algn="just"/>
            <a:endParaRPr lang="en-US" sz="750" dirty="0"/>
          </a:p>
          <a:p>
            <a:pPr algn="just"/>
            <a:r>
              <a:rPr lang="en-US" sz="750" b="1" dirty="0">
                <a:solidFill>
                  <a:srgbClr val="003E51"/>
                </a:solidFill>
              </a:rPr>
              <a:t>Victorian Data</a:t>
            </a:r>
          </a:p>
          <a:p>
            <a:pPr algn="just"/>
            <a:r>
              <a:rPr lang="en-US" sz="750" dirty="0"/>
              <a:t>To the extent that this report has been developed using information owned by the State of Victoria, the State of Victoria owns the copyright in the Property Sales Data which constitutes the basis of this report and reproduction of that data in any way without the consent of the State of Victoria will constitute a breach of the Copyright Act 1968 (Cth). The State of Victoria does not warrant the accuracy or completeness of the information contained in this report and any person using or relying upon such information does so on the basis that the State of Victoria accepts no responsibility or liability whatsoever for any errors, faults, defects or omissions in the information supplied. </a:t>
            </a:r>
          </a:p>
          <a:p>
            <a:pPr algn="just"/>
            <a:endParaRPr lang="en-US" sz="750" dirty="0"/>
          </a:p>
          <a:p>
            <a:pPr algn="just"/>
            <a:r>
              <a:rPr lang="en-US" sz="750" b="1" dirty="0">
                <a:solidFill>
                  <a:srgbClr val="003E51"/>
                </a:solidFill>
              </a:rPr>
              <a:t>Western Australian Data</a:t>
            </a:r>
          </a:p>
          <a:p>
            <a:pPr algn="just"/>
            <a:r>
              <a:rPr lang="en-US" sz="750" dirty="0"/>
              <a:t>Based on information provided by and with the permission of the Western Australian Land Information Authority (2014) trading as Landgate.</a:t>
            </a:r>
          </a:p>
          <a:p>
            <a:pPr algn="just"/>
            <a:endParaRPr lang="en-US" sz="750" dirty="0"/>
          </a:p>
          <a:p>
            <a:pPr algn="just"/>
            <a:r>
              <a:rPr lang="en-US" sz="750" b="1" dirty="0">
                <a:solidFill>
                  <a:srgbClr val="003E51"/>
                </a:solidFill>
              </a:rPr>
              <a:t>Australian Capital Territory Data</a:t>
            </a:r>
          </a:p>
          <a:p>
            <a:pPr algn="just"/>
            <a:r>
              <a:rPr lang="en-US" sz="750" dirty="0"/>
              <a:t>The Territory Data is the property of the Australian Capital Territory. No part of it may in any form or by any means (electronic, mechanical, microcopying, photocopying, recording or otherwise) be reproduced, stored in a retrieval system or transmitted without prior written permission. Enquiries should be directed to: Director, Customer Services ACT Planning and Land Authority GPO Box 1908 Canberra ACT 2601.</a:t>
            </a:r>
          </a:p>
          <a:p>
            <a:pPr algn="just"/>
            <a:endParaRPr lang="en-US" sz="750" dirty="0"/>
          </a:p>
          <a:p>
            <a:pPr algn="just"/>
            <a:r>
              <a:rPr lang="en-US" sz="750" b="1" dirty="0">
                <a:solidFill>
                  <a:srgbClr val="003E51"/>
                </a:solidFill>
              </a:rPr>
              <a:t>Tasmanian Data</a:t>
            </a:r>
          </a:p>
          <a:p>
            <a:pPr algn="just"/>
            <a:r>
              <a:rPr lang="en-US" sz="750" dirty="0"/>
              <a:t>This product incorporates data that is copyright owned by the Crown in Right of Tasmania. The data has been used in the product with the permission of the Crown in Right of Tasmania. The Crown in Right of Tasmania and its employees and agents:</a:t>
            </a:r>
          </a:p>
          <a:p>
            <a:pPr algn="just"/>
            <a:r>
              <a:rPr lang="en-US" sz="750" dirty="0"/>
              <a:t>a) give no warranty regarding the data’s accuracy, completeness, currency or suitability for any particular purpose; and</a:t>
            </a:r>
          </a:p>
          <a:p>
            <a:pPr algn="just"/>
            <a:r>
              <a:rPr lang="en-US" sz="750" dirty="0"/>
              <a:t>b) do not accept liability howsoever arising, including but not limited to negligence for any loss resulting from the use of or reliance upon the data.</a:t>
            </a:r>
          </a:p>
          <a:p>
            <a:pPr algn="just">
              <a:spcBef>
                <a:spcPts val="600"/>
              </a:spcBef>
            </a:pPr>
            <a:r>
              <a:rPr lang="en-US" sz="750" dirty="0"/>
              <a:t>Base data from the LIST © State of Tasmania http://www.thelist.tas.gov.au</a:t>
            </a:r>
            <a:endParaRPr lang="en-US" sz="750" b="1" dirty="0"/>
          </a:p>
        </p:txBody>
      </p:sp>
    </p:spTree>
    <p:extLst>
      <p:ext uri="{BB962C8B-B14F-4D97-AF65-F5344CB8AC3E}">
        <p14:creationId xmlns:p14="http://schemas.microsoft.com/office/powerpoint/2010/main" val="4113016385"/>
      </p:ext>
    </p:extLst>
  </p:cSld>
  <p:clrMapOvr>
    <a:masterClrMapping/>
  </p:clrMapOvr>
  <p:timing>
    <p:tnLst>
      <p:par>
        <p:cTn id="1" dur="indefinite" restart="never" nodeType="tmRoot"/>
      </p:par>
    </p:tnLst>
  </p:timing>
</p:sld>
</file>

<file path=ppt/theme/theme1.xml><?xml version="1.0" encoding="utf-8"?>
<a:theme xmlns:a="http://schemas.openxmlformats.org/drawingml/2006/main" name="CL_RPD_ Corp_Deck_201020">
  <a:themeElements>
    <a:clrScheme name="01_2013">
      <a:dk1>
        <a:srgbClr val="6E6259"/>
      </a:dk1>
      <a:lt1>
        <a:srgbClr val="FFFFFF"/>
      </a:lt1>
      <a:dk2>
        <a:srgbClr val="003E51"/>
      </a:dk2>
      <a:lt2>
        <a:srgbClr val="E03C31"/>
      </a:lt2>
      <a:accent1>
        <a:srgbClr val="CB6015"/>
      </a:accent1>
      <a:accent2>
        <a:srgbClr val="A3AA83"/>
      </a:accent2>
      <a:accent3>
        <a:srgbClr val="3399FF"/>
      </a:accent3>
      <a:accent4>
        <a:srgbClr val="8C8279"/>
      </a:accent4>
      <a:accent5>
        <a:srgbClr val="789F90"/>
      </a:accent5>
      <a:accent6>
        <a:srgbClr val="660066"/>
      </a:accent6>
      <a:hlink>
        <a:srgbClr val="006699"/>
      </a:hlink>
      <a:folHlink>
        <a:srgbClr val="62B5E5"/>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685745"/>
        </a:dk2>
        <a:lt2>
          <a:srgbClr val="808080"/>
        </a:lt2>
        <a:accent1>
          <a:srgbClr val="E23D28"/>
        </a:accent1>
        <a:accent2>
          <a:srgbClr val="333399"/>
        </a:accent2>
        <a:accent3>
          <a:srgbClr val="FFFFFF"/>
        </a:accent3>
        <a:accent4>
          <a:srgbClr val="000000"/>
        </a:accent4>
        <a:accent5>
          <a:srgbClr val="EEAFAC"/>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685745"/>
        </a:dk2>
        <a:lt2>
          <a:srgbClr val="958377"/>
        </a:lt2>
        <a:accent1>
          <a:srgbClr val="E23D28"/>
        </a:accent1>
        <a:accent2>
          <a:srgbClr val="004054"/>
        </a:accent2>
        <a:accent3>
          <a:srgbClr val="FFFFFF"/>
        </a:accent3>
        <a:accent4>
          <a:srgbClr val="000000"/>
        </a:accent4>
        <a:accent5>
          <a:srgbClr val="EEAFAC"/>
        </a:accent5>
        <a:accent6>
          <a:srgbClr val="00394B"/>
        </a:accent6>
        <a:hlink>
          <a:srgbClr val="004D46"/>
        </a:hlink>
        <a:folHlink>
          <a:srgbClr val="77243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61704C3BAA4647B6D37D386C3F770A" ma:contentTypeVersion="0" ma:contentTypeDescription="Create a new document." ma:contentTypeScope="" ma:versionID="709107a4c11f2e9412658aeda66e588f">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1C8A86-E99A-4E79-A864-4A6E7381B63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DE600DB8-B3D9-4A89-AA3C-59154A9C4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51300B7-D92F-41CF-BBEE-07CDF9E6C5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CL_RPD_ Corp_Deck_201020</Template>
  <TotalTime>4707</TotalTime>
  <Words>2572</Words>
  <Application>Microsoft Office PowerPoint</Application>
  <PresentationFormat>On-screen Show (4:3)</PresentationFormat>
  <Paragraphs>420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Wingdings</vt:lpstr>
      <vt:lpstr>CL_RPD_ Corp_Deck_201020</vt:lpstr>
      <vt:lpstr>PowerPoint Presentation</vt:lpstr>
      <vt:lpstr>PowerPoint Presentation</vt:lpstr>
      <vt:lpstr>PowerPoint Presentation</vt:lpstr>
      <vt:lpstr>PowerPoint Presentation</vt:lpstr>
      <vt:lpstr>PowerPoint Presentation</vt:lpstr>
    </vt:vector>
  </TitlesOfParts>
  <Company>RPData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Sunshine Coast | QLD</dc:title>
  <dc:creator>Knez, Frank</dc:creator>
  <cp:lastModifiedBy>Leith van Onselen</cp:lastModifiedBy>
  <cp:revision>279</cp:revision>
  <dcterms:created xsi:type="dcterms:W3CDTF">2014-10-22T21:48:29Z</dcterms:created>
  <dcterms:modified xsi:type="dcterms:W3CDTF">2015-08-10T06:13:13Z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0x0101003261704C3BAA4647B6D37D386C3F770A</vt:lpwstr>
  </property>
</Properties>
</file>