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90" r:id="rId3"/>
    <p:sldId id="257" r:id="rId4"/>
    <p:sldId id="292" r:id="rId5"/>
    <p:sldId id="274" r:id="rId6"/>
    <p:sldId id="293" r:id="rId7"/>
    <p:sldId id="291" r:id="rId8"/>
    <p:sldId id="295" r:id="rId9"/>
    <p:sldId id="297" r:id="rId10"/>
    <p:sldId id="299" r:id="rId11"/>
    <p:sldId id="298" r:id="rId12"/>
    <p:sldId id="301" r:id="rId13"/>
    <p:sldId id="296" r:id="rId14"/>
    <p:sldId id="302" r:id="rId15"/>
    <p:sldId id="303" r:id="rId16"/>
    <p:sldId id="304" r:id="rId17"/>
    <p:sldId id="306" r:id="rId18"/>
    <p:sldId id="305" r:id="rId19"/>
    <p:sldId id="307" r:id="rId20"/>
    <p:sldId id="308" r:id="rId21"/>
    <p:sldId id="300" r:id="rId22"/>
    <p:sldId id="288" r:id="rId23"/>
    <p:sldId id="312" r:id="rId24"/>
    <p:sldId id="310" r:id="rId25"/>
    <p:sldId id="311" r:id="rId26"/>
    <p:sldId id="309" r:id="rId27"/>
    <p:sldId id="313" r:id="rId28"/>
    <p:sldId id="314" r:id="rId29"/>
  </p:sldIdLst>
  <p:sldSz cx="9144000" cy="6858000" type="screen4x3"/>
  <p:notesSz cx="7315200" cy="9601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588" autoAdjust="0"/>
    <p:restoredTop sz="94671" autoAdjust="0"/>
  </p:normalViewPr>
  <p:slideViewPr>
    <p:cSldViewPr>
      <p:cViewPr varScale="1">
        <p:scale>
          <a:sx n="70" d="100"/>
          <a:sy n="70" d="100"/>
        </p:scale>
        <p:origin x="1386" y="72"/>
      </p:cViewPr>
      <p:guideLst>
        <p:guide orient="horz" pos="2160"/>
        <p:guide pos="2880"/>
      </p:guideLst>
    </p:cSldViewPr>
  </p:slideViewPr>
  <p:outlineViewPr>
    <p:cViewPr>
      <p:scale>
        <a:sx n="33" d="100"/>
        <a:sy n="33" d="100"/>
      </p:scale>
      <p:origin x="48"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AU"/>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AU"/>
          </a:p>
        </p:txBody>
      </p:sp>
      <p:sp>
        <p:nvSpPr>
          <p:cNvPr id="4" name="Date Placeholder 3"/>
          <p:cNvSpPr>
            <a:spLocks noGrp="1"/>
          </p:cNvSpPr>
          <p:nvPr>
            <p:ph type="dt" sz="half" idx="10"/>
          </p:nvPr>
        </p:nvSpPr>
        <p:spPr/>
        <p:txBody>
          <a:bodyPr/>
          <a:lstStyle/>
          <a:p>
            <a:fld id="{BDC9E169-3CB3-42C2-813C-147E7D95B687}" type="datetimeFigureOut">
              <a:rPr lang="en-AU" smtClean="0"/>
              <a:t>27/05/2014</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73F6FB64-BBD8-4487-A1C7-30D604418450}" type="slidenum">
              <a:rPr lang="en-AU" smtClean="0"/>
              <a:t>‹#›</a:t>
            </a:fld>
            <a:endParaRPr lang="en-AU"/>
          </a:p>
        </p:txBody>
      </p:sp>
    </p:spTree>
    <p:extLst>
      <p:ext uri="{BB962C8B-B14F-4D97-AF65-F5344CB8AC3E}">
        <p14:creationId xmlns:p14="http://schemas.microsoft.com/office/powerpoint/2010/main" val="82457916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10"/>
          </p:nvPr>
        </p:nvSpPr>
        <p:spPr/>
        <p:txBody>
          <a:bodyPr/>
          <a:lstStyle/>
          <a:p>
            <a:fld id="{BDC9E169-3CB3-42C2-813C-147E7D95B687}" type="datetimeFigureOut">
              <a:rPr lang="en-AU" smtClean="0"/>
              <a:t>27/05/2014</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73F6FB64-BBD8-4487-A1C7-30D604418450}" type="slidenum">
              <a:rPr lang="en-AU" smtClean="0"/>
              <a:t>‹#›</a:t>
            </a:fld>
            <a:endParaRPr lang="en-AU"/>
          </a:p>
        </p:txBody>
      </p:sp>
    </p:spTree>
    <p:extLst>
      <p:ext uri="{BB962C8B-B14F-4D97-AF65-F5344CB8AC3E}">
        <p14:creationId xmlns:p14="http://schemas.microsoft.com/office/powerpoint/2010/main" val="358425543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AU"/>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10"/>
          </p:nvPr>
        </p:nvSpPr>
        <p:spPr/>
        <p:txBody>
          <a:bodyPr/>
          <a:lstStyle/>
          <a:p>
            <a:fld id="{BDC9E169-3CB3-42C2-813C-147E7D95B687}" type="datetimeFigureOut">
              <a:rPr lang="en-AU" smtClean="0"/>
              <a:t>27/05/2014</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73F6FB64-BBD8-4487-A1C7-30D604418450}" type="slidenum">
              <a:rPr lang="en-AU" smtClean="0"/>
              <a:t>‹#›</a:t>
            </a:fld>
            <a:endParaRPr lang="en-AU"/>
          </a:p>
        </p:txBody>
      </p:sp>
    </p:spTree>
    <p:extLst>
      <p:ext uri="{BB962C8B-B14F-4D97-AF65-F5344CB8AC3E}">
        <p14:creationId xmlns:p14="http://schemas.microsoft.com/office/powerpoint/2010/main" val="40290315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10"/>
          </p:nvPr>
        </p:nvSpPr>
        <p:spPr/>
        <p:txBody>
          <a:bodyPr/>
          <a:lstStyle/>
          <a:p>
            <a:fld id="{BDC9E169-3CB3-42C2-813C-147E7D95B687}" type="datetimeFigureOut">
              <a:rPr lang="en-AU" smtClean="0"/>
              <a:t>27/05/2014</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73F6FB64-BBD8-4487-A1C7-30D604418450}" type="slidenum">
              <a:rPr lang="en-AU" smtClean="0"/>
              <a:t>‹#›</a:t>
            </a:fld>
            <a:endParaRPr lang="en-AU"/>
          </a:p>
        </p:txBody>
      </p:sp>
    </p:spTree>
    <p:extLst>
      <p:ext uri="{BB962C8B-B14F-4D97-AF65-F5344CB8AC3E}">
        <p14:creationId xmlns:p14="http://schemas.microsoft.com/office/powerpoint/2010/main" val="23392553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AU"/>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DC9E169-3CB3-42C2-813C-147E7D95B687}" type="datetimeFigureOut">
              <a:rPr lang="en-AU" smtClean="0"/>
              <a:t>27/05/2014</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73F6FB64-BBD8-4487-A1C7-30D604418450}" type="slidenum">
              <a:rPr lang="en-AU" smtClean="0"/>
              <a:t>‹#›</a:t>
            </a:fld>
            <a:endParaRPr lang="en-AU"/>
          </a:p>
        </p:txBody>
      </p:sp>
    </p:spTree>
    <p:extLst>
      <p:ext uri="{BB962C8B-B14F-4D97-AF65-F5344CB8AC3E}">
        <p14:creationId xmlns:p14="http://schemas.microsoft.com/office/powerpoint/2010/main" val="40067601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5" name="Date Placeholder 4"/>
          <p:cNvSpPr>
            <a:spLocks noGrp="1"/>
          </p:cNvSpPr>
          <p:nvPr>
            <p:ph type="dt" sz="half" idx="10"/>
          </p:nvPr>
        </p:nvSpPr>
        <p:spPr/>
        <p:txBody>
          <a:bodyPr/>
          <a:lstStyle/>
          <a:p>
            <a:fld id="{BDC9E169-3CB3-42C2-813C-147E7D95B687}" type="datetimeFigureOut">
              <a:rPr lang="en-AU" smtClean="0"/>
              <a:t>27/05/2014</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73F6FB64-BBD8-4487-A1C7-30D604418450}" type="slidenum">
              <a:rPr lang="en-AU" smtClean="0"/>
              <a:t>‹#›</a:t>
            </a:fld>
            <a:endParaRPr lang="en-AU"/>
          </a:p>
        </p:txBody>
      </p:sp>
    </p:spTree>
    <p:extLst>
      <p:ext uri="{BB962C8B-B14F-4D97-AF65-F5344CB8AC3E}">
        <p14:creationId xmlns:p14="http://schemas.microsoft.com/office/powerpoint/2010/main" val="122311178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AU"/>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7" name="Date Placeholder 6"/>
          <p:cNvSpPr>
            <a:spLocks noGrp="1"/>
          </p:cNvSpPr>
          <p:nvPr>
            <p:ph type="dt" sz="half" idx="10"/>
          </p:nvPr>
        </p:nvSpPr>
        <p:spPr/>
        <p:txBody>
          <a:bodyPr/>
          <a:lstStyle/>
          <a:p>
            <a:fld id="{BDC9E169-3CB3-42C2-813C-147E7D95B687}" type="datetimeFigureOut">
              <a:rPr lang="en-AU" smtClean="0"/>
              <a:t>27/05/2014</a:t>
            </a:fld>
            <a:endParaRPr lang="en-AU"/>
          </a:p>
        </p:txBody>
      </p:sp>
      <p:sp>
        <p:nvSpPr>
          <p:cNvPr id="8" name="Footer Placeholder 7"/>
          <p:cNvSpPr>
            <a:spLocks noGrp="1"/>
          </p:cNvSpPr>
          <p:nvPr>
            <p:ph type="ftr" sz="quarter" idx="11"/>
          </p:nvPr>
        </p:nvSpPr>
        <p:spPr/>
        <p:txBody>
          <a:bodyPr/>
          <a:lstStyle/>
          <a:p>
            <a:endParaRPr lang="en-AU"/>
          </a:p>
        </p:txBody>
      </p:sp>
      <p:sp>
        <p:nvSpPr>
          <p:cNvPr id="9" name="Slide Number Placeholder 8"/>
          <p:cNvSpPr>
            <a:spLocks noGrp="1"/>
          </p:cNvSpPr>
          <p:nvPr>
            <p:ph type="sldNum" sz="quarter" idx="12"/>
          </p:nvPr>
        </p:nvSpPr>
        <p:spPr/>
        <p:txBody>
          <a:bodyPr/>
          <a:lstStyle/>
          <a:p>
            <a:fld id="{73F6FB64-BBD8-4487-A1C7-30D604418450}" type="slidenum">
              <a:rPr lang="en-AU" smtClean="0"/>
              <a:t>‹#›</a:t>
            </a:fld>
            <a:endParaRPr lang="en-AU"/>
          </a:p>
        </p:txBody>
      </p:sp>
    </p:spTree>
    <p:extLst>
      <p:ext uri="{BB962C8B-B14F-4D97-AF65-F5344CB8AC3E}">
        <p14:creationId xmlns:p14="http://schemas.microsoft.com/office/powerpoint/2010/main" val="3769262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Date Placeholder 2"/>
          <p:cNvSpPr>
            <a:spLocks noGrp="1"/>
          </p:cNvSpPr>
          <p:nvPr>
            <p:ph type="dt" sz="half" idx="10"/>
          </p:nvPr>
        </p:nvSpPr>
        <p:spPr/>
        <p:txBody>
          <a:bodyPr/>
          <a:lstStyle/>
          <a:p>
            <a:fld id="{BDC9E169-3CB3-42C2-813C-147E7D95B687}" type="datetimeFigureOut">
              <a:rPr lang="en-AU" smtClean="0"/>
              <a:t>27/05/2014</a:t>
            </a:fld>
            <a:endParaRPr lang="en-AU"/>
          </a:p>
        </p:txBody>
      </p:sp>
      <p:sp>
        <p:nvSpPr>
          <p:cNvPr id="4" name="Footer Placeholder 3"/>
          <p:cNvSpPr>
            <a:spLocks noGrp="1"/>
          </p:cNvSpPr>
          <p:nvPr>
            <p:ph type="ftr" sz="quarter" idx="11"/>
          </p:nvPr>
        </p:nvSpPr>
        <p:spPr/>
        <p:txBody>
          <a:bodyPr/>
          <a:lstStyle/>
          <a:p>
            <a:endParaRPr lang="en-AU"/>
          </a:p>
        </p:txBody>
      </p:sp>
      <p:sp>
        <p:nvSpPr>
          <p:cNvPr id="5" name="Slide Number Placeholder 4"/>
          <p:cNvSpPr>
            <a:spLocks noGrp="1"/>
          </p:cNvSpPr>
          <p:nvPr>
            <p:ph type="sldNum" sz="quarter" idx="12"/>
          </p:nvPr>
        </p:nvSpPr>
        <p:spPr/>
        <p:txBody>
          <a:bodyPr/>
          <a:lstStyle/>
          <a:p>
            <a:fld id="{73F6FB64-BBD8-4487-A1C7-30D604418450}" type="slidenum">
              <a:rPr lang="en-AU" smtClean="0"/>
              <a:t>‹#›</a:t>
            </a:fld>
            <a:endParaRPr lang="en-AU"/>
          </a:p>
        </p:txBody>
      </p:sp>
    </p:spTree>
    <p:extLst>
      <p:ext uri="{BB962C8B-B14F-4D97-AF65-F5344CB8AC3E}">
        <p14:creationId xmlns:p14="http://schemas.microsoft.com/office/powerpoint/2010/main" val="146240937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DC9E169-3CB3-42C2-813C-147E7D95B687}" type="datetimeFigureOut">
              <a:rPr lang="en-AU" smtClean="0"/>
              <a:t>27/05/2014</a:t>
            </a:fld>
            <a:endParaRPr lang="en-AU"/>
          </a:p>
        </p:txBody>
      </p:sp>
      <p:sp>
        <p:nvSpPr>
          <p:cNvPr id="3" name="Footer Placeholder 2"/>
          <p:cNvSpPr>
            <a:spLocks noGrp="1"/>
          </p:cNvSpPr>
          <p:nvPr>
            <p:ph type="ftr" sz="quarter" idx="11"/>
          </p:nvPr>
        </p:nvSpPr>
        <p:spPr/>
        <p:txBody>
          <a:bodyPr/>
          <a:lstStyle/>
          <a:p>
            <a:endParaRPr lang="en-AU"/>
          </a:p>
        </p:txBody>
      </p:sp>
      <p:sp>
        <p:nvSpPr>
          <p:cNvPr id="4" name="Slide Number Placeholder 3"/>
          <p:cNvSpPr>
            <a:spLocks noGrp="1"/>
          </p:cNvSpPr>
          <p:nvPr>
            <p:ph type="sldNum" sz="quarter" idx="12"/>
          </p:nvPr>
        </p:nvSpPr>
        <p:spPr/>
        <p:txBody>
          <a:bodyPr/>
          <a:lstStyle/>
          <a:p>
            <a:fld id="{73F6FB64-BBD8-4487-A1C7-30D604418450}" type="slidenum">
              <a:rPr lang="en-AU" smtClean="0"/>
              <a:t>‹#›</a:t>
            </a:fld>
            <a:endParaRPr lang="en-AU"/>
          </a:p>
        </p:txBody>
      </p:sp>
    </p:spTree>
    <p:extLst>
      <p:ext uri="{BB962C8B-B14F-4D97-AF65-F5344CB8AC3E}">
        <p14:creationId xmlns:p14="http://schemas.microsoft.com/office/powerpoint/2010/main" val="193725122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AU"/>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DC9E169-3CB3-42C2-813C-147E7D95B687}" type="datetimeFigureOut">
              <a:rPr lang="en-AU" smtClean="0"/>
              <a:t>27/05/2014</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73F6FB64-BBD8-4487-A1C7-30D604418450}" type="slidenum">
              <a:rPr lang="en-AU" smtClean="0"/>
              <a:t>‹#›</a:t>
            </a:fld>
            <a:endParaRPr lang="en-AU"/>
          </a:p>
        </p:txBody>
      </p:sp>
    </p:spTree>
    <p:extLst>
      <p:ext uri="{BB962C8B-B14F-4D97-AF65-F5344CB8AC3E}">
        <p14:creationId xmlns:p14="http://schemas.microsoft.com/office/powerpoint/2010/main" val="218558819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AU"/>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AU"/>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DC9E169-3CB3-42C2-813C-147E7D95B687}" type="datetimeFigureOut">
              <a:rPr lang="en-AU" smtClean="0"/>
              <a:t>27/05/2014</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73F6FB64-BBD8-4487-A1C7-30D604418450}" type="slidenum">
              <a:rPr lang="en-AU" smtClean="0"/>
              <a:t>‹#›</a:t>
            </a:fld>
            <a:endParaRPr lang="en-AU"/>
          </a:p>
        </p:txBody>
      </p:sp>
    </p:spTree>
    <p:extLst>
      <p:ext uri="{BB962C8B-B14F-4D97-AF65-F5344CB8AC3E}">
        <p14:creationId xmlns:p14="http://schemas.microsoft.com/office/powerpoint/2010/main" val="396421290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AU"/>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DC9E169-3CB3-42C2-813C-147E7D95B687}" type="datetimeFigureOut">
              <a:rPr lang="en-AU" smtClean="0"/>
              <a:t>27/05/2014</a:t>
            </a:fld>
            <a:endParaRPr lang="en-AU"/>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AU"/>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3F6FB64-BBD8-4487-A1C7-30D604418450}" type="slidenum">
              <a:rPr lang="en-AU" smtClean="0"/>
              <a:t>‹#›</a:t>
            </a:fld>
            <a:endParaRPr lang="en-AU"/>
          </a:p>
        </p:txBody>
      </p:sp>
    </p:spTree>
    <p:extLst>
      <p:ext uri="{BB962C8B-B14F-4D97-AF65-F5344CB8AC3E}">
        <p14:creationId xmlns:p14="http://schemas.microsoft.com/office/powerpoint/2010/main" val="3631613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14.png"/></Relationships>
</file>

<file path=ppt/slides/_rels/slide11.xml.rels><?xml version="1.0" encoding="UTF-8" standalone="yes"?>
<Relationships xmlns="http://schemas.openxmlformats.org/package/2006/relationships"><Relationship Id="rId3" Type="http://schemas.openxmlformats.org/officeDocument/2006/relationships/hyperlink" Target="http://www.macrobusiness.com.au/wp-content/uploads/2014/02/Capture8.png" TargetMode="External"/><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15.png"/></Relationships>
</file>

<file path=ppt/slides/_rels/slide1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17.png"/></Relationships>
</file>

<file path=ppt/slides/_rels/slide1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20.png"/></Relationships>
</file>

<file path=ppt/slides/_rels/slide1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23.png"/></Relationships>
</file>

<file path=ppt/slides/_rels/slide1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25.png"/></Relationships>
</file>

<file path=ppt/slides/_rels/slide18.xml.rels><?xml version="1.0" encoding="UTF-8" standalone="yes"?>
<Relationships xmlns="http://schemas.openxmlformats.org/package/2006/relationships"><Relationship Id="rId3" Type="http://schemas.openxmlformats.org/officeDocument/2006/relationships/image" Target="../media/image26.gif"/><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27.gif"/></Relationships>
</file>

<file path=ppt/slides/_rels/slide19.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0.png"/></Relationships>
</file>

<file path=ppt/slides/_rels/slide21.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2.png"/></Relationships>
</file>

<file path=ppt/slides/_rels/slide2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5.png"/></Relationships>
</file>

<file path=ppt/slides/_rels/slide2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3" Type="http://schemas.openxmlformats.org/officeDocument/2006/relationships/hyperlink" Target="http://www.macrobusiness.com.au/?attachment_id=144980" TargetMode="External"/><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11.png"/><Relationship Id="rId4" Type="http://schemas.openxmlformats.org/officeDocument/2006/relationships/image" Target="../media/image10.jpeg"/></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1">
            <a:lumMod val="50000"/>
            <a:lumOff val="50000"/>
          </a:schemeClr>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AU" dirty="0" smtClean="0">
                <a:solidFill>
                  <a:schemeClr val="bg1"/>
                </a:solidFill>
              </a:rPr>
              <a:t>Headwinds for the Australian Economy and Financial System</a:t>
            </a:r>
            <a:endParaRPr lang="en-AU" dirty="0">
              <a:solidFill>
                <a:schemeClr val="bg1"/>
              </a:solidFill>
            </a:endParaRPr>
          </a:p>
        </p:txBody>
      </p:sp>
      <p:sp>
        <p:nvSpPr>
          <p:cNvPr id="3" name="Subtitle 2"/>
          <p:cNvSpPr>
            <a:spLocks noGrp="1"/>
          </p:cNvSpPr>
          <p:nvPr>
            <p:ph type="subTitle" idx="1"/>
          </p:nvPr>
        </p:nvSpPr>
        <p:spPr>
          <a:xfrm>
            <a:off x="5032391" y="4560019"/>
            <a:ext cx="4104456" cy="1752600"/>
          </a:xfrm>
        </p:spPr>
        <p:txBody>
          <a:bodyPr/>
          <a:lstStyle/>
          <a:p>
            <a:r>
              <a:rPr lang="en-AU" dirty="0" smtClean="0">
                <a:solidFill>
                  <a:schemeClr val="bg1"/>
                </a:solidFill>
              </a:rPr>
              <a:t>David Llewellyn-Smith</a:t>
            </a:r>
          </a:p>
          <a:p>
            <a:r>
              <a:rPr lang="en-AU" dirty="0" smtClean="0">
                <a:solidFill>
                  <a:schemeClr val="bg1"/>
                </a:solidFill>
              </a:rPr>
              <a:t>Leith van Onselen</a:t>
            </a:r>
            <a:endParaRPr lang="en-AU" dirty="0">
              <a:solidFill>
                <a:schemeClr val="bg1"/>
              </a:solidFill>
            </a:endParaRPr>
          </a:p>
        </p:txBody>
      </p:sp>
      <p:sp>
        <p:nvSpPr>
          <p:cNvPr id="6" name="Rectangle 5"/>
          <p:cNvSpPr/>
          <p:nvPr/>
        </p:nvSpPr>
        <p:spPr>
          <a:xfrm>
            <a:off x="0" y="0"/>
            <a:ext cx="9144000" cy="1196752"/>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48264" y="0"/>
            <a:ext cx="2213636" cy="10527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Rectangle 9"/>
          <p:cNvSpPr/>
          <p:nvPr/>
        </p:nvSpPr>
        <p:spPr>
          <a:xfrm>
            <a:off x="0" y="6165304"/>
            <a:ext cx="9144000" cy="692696"/>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Tree>
    <p:extLst>
      <p:ext uri="{BB962C8B-B14F-4D97-AF65-F5344CB8AC3E}">
        <p14:creationId xmlns:p14="http://schemas.microsoft.com/office/powerpoint/2010/main" val="27741438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tx1">
            <a:lumMod val="50000"/>
            <a:lumOff val="50000"/>
          </a:schemeClr>
        </a:solid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35496" y="5013176"/>
            <a:ext cx="9108504" cy="1152128"/>
          </a:xfrm>
        </p:spPr>
        <p:txBody>
          <a:bodyPr>
            <a:normAutofit lnSpcReduction="10000"/>
          </a:bodyPr>
          <a:lstStyle/>
          <a:p>
            <a:pPr marL="342900" indent="-342900" algn="l">
              <a:buFont typeface="Arial" pitchFamily="34" charset="0"/>
              <a:buChar char="•"/>
            </a:pPr>
            <a:r>
              <a:rPr lang="en-AU" sz="2400" dirty="0" smtClean="0">
                <a:solidFill>
                  <a:schemeClr val="bg1"/>
                </a:solidFill>
              </a:rPr>
              <a:t>Despite the record growth in mining </a:t>
            </a:r>
            <a:r>
              <a:rPr lang="en-AU" sz="2400" dirty="0" err="1" smtClean="0">
                <a:solidFill>
                  <a:schemeClr val="bg1"/>
                </a:solidFill>
              </a:rPr>
              <a:t>capex</a:t>
            </a:r>
            <a:r>
              <a:rPr lang="en-AU" sz="2400" dirty="0" smtClean="0">
                <a:solidFill>
                  <a:schemeClr val="bg1"/>
                </a:solidFill>
              </a:rPr>
              <a:t>, Australia’s employment market </a:t>
            </a:r>
            <a:r>
              <a:rPr lang="en-AU" sz="2400" dirty="0">
                <a:solidFill>
                  <a:schemeClr val="bg1"/>
                </a:solidFill>
              </a:rPr>
              <a:t>i</a:t>
            </a:r>
            <a:r>
              <a:rPr lang="en-AU" sz="2400" dirty="0" smtClean="0">
                <a:solidFill>
                  <a:schemeClr val="bg1"/>
                </a:solidFill>
              </a:rPr>
              <a:t>s soft. The unemployment rate is already at decade highs, whereas full-time jobs have been shed over the past year.</a:t>
            </a:r>
          </a:p>
        </p:txBody>
      </p:sp>
      <p:sp>
        <p:nvSpPr>
          <p:cNvPr id="6" name="Rectangle 5"/>
          <p:cNvSpPr/>
          <p:nvPr/>
        </p:nvSpPr>
        <p:spPr>
          <a:xfrm>
            <a:off x="0" y="0"/>
            <a:ext cx="9144000" cy="1196752"/>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0" name="Rectangle 9"/>
          <p:cNvSpPr/>
          <p:nvPr/>
        </p:nvSpPr>
        <p:spPr>
          <a:xfrm>
            <a:off x="0" y="6165304"/>
            <a:ext cx="9144000" cy="692696"/>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7" name="Title 1"/>
          <p:cNvSpPr txBox="1">
            <a:spLocks/>
          </p:cNvSpPr>
          <p:nvPr/>
        </p:nvSpPr>
        <p:spPr>
          <a:xfrm>
            <a:off x="1246" y="0"/>
            <a:ext cx="9142754" cy="1470025"/>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AU" sz="4000" dirty="0" smtClean="0">
                <a:solidFill>
                  <a:schemeClr val="bg1"/>
                </a:solidFill>
              </a:rPr>
              <a:t>An employment shock is also in the making</a:t>
            </a:r>
            <a:endParaRPr lang="en-AU" sz="4000" dirty="0">
              <a:solidFill>
                <a:schemeClr val="bg1"/>
              </a:solidFill>
            </a:endParaRPr>
          </a:p>
        </p:txBody>
      </p:sp>
      <p:pic>
        <p:nvPicPr>
          <p:cNvPr id="8"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24328" y="6165304"/>
            <a:ext cx="1619672" cy="6926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3"/>
          <p:cNvPicPr>
            <a:picLocks noChangeAspect="1"/>
          </p:cNvPicPr>
          <p:nvPr/>
        </p:nvPicPr>
        <p:blipFill>
          <a:blip r:embed="rId3"/>
          <a:stretch>
            <a:fillRect/>
          </a:stretch>
        </p:blipFill>
        <p:spPr>
          <a:xfrm>
            <a:off x="0" y="1196752"/>
            <a:ext cx="4716016" cy="3543151"/>
          </a:xfrm>
          <a:prstGeom prst="rect">
            <a:avLst/>
          </a:prstGeom>
        </p:spPr>
      </p:pic>
      <p:pic>
        <p:nvPicPr>
          <p:cNvPr id="5" name="Picture 4"/>
          <p:cNvPicPr>
            <a:picLocks noChangeAspect="1"/>
          </p:cNvPicPr>
          <p:nvPr/>
        </p:nvPicPr>
        <p:blipFill>
          <a:blip r:embed="rId4"/>
          <a:stretch>
            <a:fillRect/>
          </a:stretch>
        </p:blipFill>
        <p:spPr>
          <a:xfrm>
            <a:off x="4716016" y="1196751"/>
            <a:ext cx="4427985" cy="3543151"/>
          </a:xfrm>
          <a:prstGeom prst="rect">
            <a:avLst/>
          </a:prstGeom>
        </p:spPr>
      </p:pic>
    </p:spTree>
    <p:extLst>
      <p:ext uri="{BB962C8B-B14F-4D97-AF65-F5344CB8AC3E}">
        <p14:creationId xmlns:p14="http://schemas.microsoft.com/office/powerpoint/2010/main" val="88032640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tx1">
            <a:lumMod val="50000"/>
            <a:lumOff val="50000"/>
          </a:schemeClr>
        </a:solid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6012160" y="1268760"/>
            <a:ext cx="3131840" cy="4896544"/>
          </a:xfrm>
        </p:spPr>
        <p:txBody>
          <a:bodyPr>
            <a:normAutofit fontScale="85000" lnSpcReduction="10000"/>
          </a:bodyPr>
          <a:lstStyle/>
          <a:p>
            <a:pPr marL="342900" indent="-342900" algn="l">
              <a:buFont typeface="Arial" pitchFamily="34" charset="0"/>
              <a:buChar char="•"/>
            </a:pPr>
            <a:r>
              <a:rPr lang="en-AU" sz="2400" dirty="0" smtClean="0">
                <a:solidFill>
                  <a:schemeClr val="bg1"/>
                </a:solidFill>
              </a:rPr>
              <a:t>Most forecasters expect large falls in mining </a:t>
            </a:r>
            <a:r>
              <a:rPr lang="en-AU" sz="2400" dirty="0" err="1" smtClean="0">
                <a:solidFill>
                  <a:schemeClr val="bg1"/>
                </a:solidFill>
              </a:rPr>
              <a:t>capex</a:t>
            </a:r>
            <a:r>
              <a:rPr lang="en-AU" sz="2400" dirty="0" smtClean="0">
                <a:solidFill>
                  <a:schemeClr val="bg1"/>
                </a:solidFill>
              </a:rPr>
              <a:t> from 2015.</a:t>
            </a:r>
          </a:p>
          <a:p>
            <a:pPr marL="342900" indent="-342900" algn="l">
              <a:buFont typeface="Arial" pitchFamily="34" charset="0"/>
              <a:buChar char="•"/>
            </a:pPr>
            <a:r>
              <a:rPr lang="en-AU" sz="2400" dirty="0" smtClean="0">
                <a:solidFill>
                  <a:schemeClr val="bg1"/>
                </a:solidFill>
              </a:rPr>
              <a:t>This will weigh heavily on employment, </a:t>
            </a:r>
            <a:r>
              <a:rPr lang="en-AU" sz="2400" dirty="0">
                <a:solidFill>
                  <a:schemeClr val="bg1"/>
                </a:solidFill>
              </a:rPr>
              <a:t>particularly construction workers, engineers, and other mining services </a:t>
            </a:r>
            <a:r>
              <a:rPr lang="en-AU" sz="2400" dirty="0" smtClean="0">
                <a:solidFill>
                  <a:schemeClr val="bg1"/>
                </a:solidFill>
              </a:rPr>
              <a:t>.</a:t>
            </a:r>
          </a:p>
          <a:p>
            <a:pPr marL="800100" lvl="1" indent="-342900" algn="l">
              <a:buFont typeface="Arial" pitchFamily="34" charset="0"/>
              <a:buChar char="•"/>
            </a:pPr>
            <a:r>
              <a:rPr lang="en-AU" sz="2000" dirty="0" smtClean="0">
                <a:solidFill>
                  <a:schemeClr val="bg1"/>
                </a:solidFill>
              </a:rPr>
              <a:t>NAB forecasts 100k job losses next year alone.</a:t>
            </a:r>
          </a:p>
          <a:p>
            <a:pPr marL="342900" indent="-342900" algn="l">
              <a:buFont typeface="Arial" pitchFamily="34" charset="0"/>
              <a:buChar char="•"/>
            </a:pPr>
            <a:r>
              <a:rPr lang="en-AU" sz="2400" dirty="0" smtClean="0">
                <a:solidFill>
                  <a:schemeClr val="bg1"/>
                </a:solidFill>
              </a:rPr>
              <a:t>The shuttering of the local car industry by 2017 places at risk another 50,000 jobs, accentuating these pressures.</a:t>
            </a:r>
          </a:p>
          <a:p>
            <a:pPr marL="342900" indent="-342900" algn="l">
              <a:buFont typeface="Arial" pitchFamily="34" charset="0"/>
              <a:buChar char="•"/>
            </a:pPr>
            <a:endParaRPr lang="en-AU" sz="2400" dirty="0" smtClean="0">
              <a:solidFill>
                <a:schemeClr val="bg1"/>
              </a:solidFill>
            </a:endParaRPr>
          </a:p>
        </p:txBody>
      </p:sp>
      <p:sp>
        <p:nvSpPr>
          <p:cNvPr id="6" name="Rectangle 5"/>
          <p:cNvSpPr/>
          <p:nvPr/>
        </p:nvSpPr>
        <p:spPr>
          <a:xfrm>
            <a:off x="0" y="0"/>
            <a:ext cx="9144000" cy="1196752"/>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0" name="Rectangle 9"/>
          <p:cNvSpPr/>
          <p:nvPr/>
        </p:nvSpPr>
        <p:spPr>
          <a:xfrm>
            <a:off x="0" y="6165304"/>
            <a:ext cx="9144000" cy="692696"/>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7" name="Title 1"/>
          <p:cNvSpPr txBox="1">
            <a:spLocks/>
          </p:cNvSpPr>
          <p:nvPr/>
        </p:nvSpPr>
        <p:spPr>
          <a:xfrm>
            <a:off x="1246" y="0"/>
            <a:ext cx="9142754" cy="1470025"/>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AU" sz="4000" dirty="0" smtClean="0">
                <a:solidFill>
                  <a:schemeClr val="bg1"/>
                </a:solidFill>
              </a:rPr>
              <a:t>An employment shock is also in the making</a:t>
            </a:r>
            <a:endParaRPr lang="en-AU" sz="4000" dirty="0">
              <a:solidFill>
                <a:schemeClr val="bg1"/>
              </a:solidFill>
            </a:endParaRPr>
          </a:p>
        </p:txBody>
      </p:sp>
      <p:pic>
        <p:nvPicPr>
          <p:cNvPr id="8"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24328" y="6165304"/>
            <a:ext cx="1619672" cy="6926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8" descr="Capture">
            <a:hlinkClick r:id="rId3"/>
          </p:cNvPr>
          <p:cNvPicPr/>
          <p:nvPr/>
        </p:nvPicPr>
        <p:blipFill>
          <a:blip r:embed="rId4">
            <a:extLst>
              <a:ext uri="{28A0092B-C50C-407E-A947-70E740481C1C}">
                <a14:useLocalDpi xmlns:a14="http://schemas.microsoft.com/office/drawing/2010/main" val="0"/>
              </a:ext>
            </a:extLst>
          </a:blip>
          <a:srcRect/>
          <a:stretch>
            <a:fillRect/>
          </a:stretch>
        </p:blipFill>
        <p:spPr bwMode="auto">
          <a:xfrm>
            <a:off x="0" y="1700808"/>
            <a:ext cx="5652120" cy="3816424"/>
          </a:xfrm>
          <a:prstGeom prst="rect">
            <a:avLst/>
          </a:prstGeom>
          <a:noFill/>
          <a:ln>
            <a:noFill/>
          </a:ln>
        </p:spPr>
      </p:pic>
    </p:spTree>
    <p:extLst>
      <p:ext uri="{BB962C8B-B14F-4D97-AF65-F5344CB8AC3E}">
        <p14:creationId xmlns:p14="http://schemas.microsoft.com/office/powerpoint/2010/main" val="293653911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tx1">
            <a:lumMod val="50000"/>
            <a:lumOff val="50000"/>
          </a:schemeClr>
        </a:solid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07504" y="4509120"/>
            <a:ext cx="9036496" cy="1656184"/>
          </a:xfrm>
        </p:spPr>
        <p:txBody>
          <a:bodyPr>
            <a:normAutofit/>
          </a:bodyPr>
          <a:lstStyle/>
          <a:p>
            <a:pPr marL="342900" indent="-342900" algn="l">
              <a:buFont typeface="Arial" pitchFamily="34" charset="0"/>
              <a:buChar char="•"/>
            </a:pPr>
            <a:r>
              <a:rPr lang="en-AU" sz="2400" dirty="0" smtClean="0">
                <a:solidFill>
                  <a:schemeClr val="bg1"/>
                </a:solidFill>
              </a:rPr>
              <a:t>The large scale retirement of the baby boomer generation will reduce the proportion of workers in the economy, reducing the economy’s growth potential, lowering national income growth, and lowering demand for assets (particularly housing).</a:t>
            </a:r>
          </a:p>
          <a:p>
            <a:pPr marL="342900" indent="-342900" algn="l">
              <a:buFont typeface="Arial" pitchFamily="34" charset="0"/>
              <a:buChar char="•"/>
            </a:pPr>
            <a:endParaRPr lang="en-AU" sz="2400" dirty="0" smtClean="0">
              <a:solidFill>
                <a:schemeClr val="bg1"/>
              </a:solidFill>
            </a:endParaRPr>
          </a:p>
        </p:txBody>
      </p:sp>
      <p:sp>
        <p:nvSpPr>
          <p:cNvPr id="6" name="Rectangle 5"/>
          <p:cNvSpPr/>
          <p:nvPr/>
        </p:nvSpPr>
        <p:spPr>
          <a:xfrm>
            <a:off x="0" y="0"/>
            <a:ext cx="9144000" cy="1196752"/>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0" name="Rectangle 9"/>
          <p:cNvSpPr/>
          <p:nvPr/>
        </p:nvSpPr>
        <p:spPr>
          <a:xfrm>
            <a:off x="0" y="6165304"/>
            <a:ext cx="9144000" cy="692696"/>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7" name="Title 1"/>
          <p:cNvSpPr txBox="1">
            <a:spLocks/>
          </p:cNvSpPr>
          <p:nvPr/>
        </p:nvSpPr>
        <p:spPr>
          <a:xfrm>
            <a:off x="1246" y="0"/>
            <a:ext cx="9142754" cy="1470025"/>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AU" sz="4000" dirty="0" smtClean="0">
                <a:solidFill>
                  <a:schemeClr val="bg1"/>
                </a:solidFill>
              </a:rPr>
              <a:t>Demographic headwinds are building</a:t>
            </a:r>
            <a:endParaRPr lang="en-AU" sz="4000" dirty="0">
              <a:solidFill>
                <a:schemeClr val="bg1"/>
              </a:solidFill>
            </a:endParaRPr>
          </a:p>
        </p:txBody>
      </p:sp>
      <p:pic>
        <p:nvPicPr>
          <p:cNvPr id="8"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24328" y="6165304"/>
            <a:ext cx="1619672" cy="6926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 name="Picture 1"/>
          <p:cNvPicPr>
            <a:picLocks noChangeAspect="1"/>
          </p:cNvPicPr>
          <p:nvPr/>
        </p:nvPicPr>
        <p:blipFill>
          <a:blip r:embed="rId3"/>
          <a:stretch>
            <a:fillRect/>
          </a:stretch>
        </p:blipFill>
        <p:spPr>
          <a:xfrm>
            <a:off x="0" y="1196752"/>
            <a:ext cx="4499992" cy="3240360"/>
          </a:xfrm>
          <a:prstGeom prst="rect">
            <a:avLst/>
          </a:prstGeom>
        </p:spPr>
      </p:pic>
      <p:pic>
        <p:nvPicPr>
          <p:cNvPr id="9" name="Picture 8"/>
          <p:cNvPicPr>
            <a:picLocks noChangeAspect="1"/>
          </p:cNvPicPr>
          <p:nvPr/>
        </p:nvPicPr>
        <p:blipFill>
          <a:blip r:embed="rId4"/>
          <a:stretch>
            <a:fillRect/>
          </a:stretch>
        </p:blipFill>
        <p:spPr>
          <a:xfrm>
            <a:off x="4499993" y="1196752"/>
            <a:ext cx="4644008" cy="3240360"/>
          </a:xfrm>
          <a:prstGeom prst="rect">
            <a:avLst/>
          </a:prstGeom>
        </p:spPr>
      </p:pic>
    </p:spTree>
    <p:extLst>
      <p:ext uri="{BB962C8B-B14F-4D97-AF65-F5344CB8AC3E}">
        <p14:creationId xmlns:p14="http://schemas.microsoft.com/office/powerpoint/2010/main" val="35983113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tx1">
            <a:lumMod val="50000"/>
            <a:lumOff val="50000"/>
          </a:schemeClr>
        </a:solid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6300192" y="1399943"/>
            <a:ext cx="2699792" cy="4752528"/>
          </a:xfrm>
        </p:spPr>
        <p:txBody>
          <a:bodyPr>
            <a:normAutofit lnSpcReduction="10000"/>
          </a:bodyPr>
          <a:lstStyle/>
          <a:p>
            <a:pPr marL="342900" indent="-342900" algn="l">
              <a:buFont typeface="Arial" pitchFamily="34" charset="0"/>
              <a:buChar char="•"/>
            </a:pPr>
            <a:r>
              <a:rPr lang="en-AU" sz="2400" dirty="0">
                <a:solidFill>
                  <a:schemeClr val="bg1"/>
                </a:solidFill>
              </a:rPr>
              <a:t>House prices in </a:t>
            </a:r>
            <a:r>
              <a:rPr lang="en-AU" sz="2400" dirty="0" smtClean="0">
                <a:solidFill>
                  <a:schemeClr val="bg1"/>
                </a:solidFill>
              </a:rPr>
              <a:t>Australia have </a:t>
            </a:r>
            <a:r>
              <a:rPr lang="en-AU" sz="2400" dirty="0">
                <a:solidFill>
                  <a:schemeClr val="bg1"/>
                </a:solidFill>
              </a:rPr>
              <a:t>experienced a </a:t>
            </a:r>
            <a:r>
              <a:rPr lang="en-AU" sz="2400" dirty="0" smtClean="0">
                <a:solidFill>
                  <a:schemeClr val="bg1"/>
                </a:solidFill>
              </a:rPr>
              <a:t>prolonged period  </a:t>
            </a:r>
            <a:r>
              <a:rPr lang="en-AU" sz="2400" dirty="0">
                <a:solidFill>
                  <a:schemeClr val="bg1"/>
                </a:solidFill>
              </a:rPr>
              <a:t>of exceptionally strong growth.</a:t>
            </a:r>
          </a:p>
          <a:p>
            <a:pPr marL="342900" indent="-342900" algn="l">
              <a:buFont typeface="Arial" pitchFamily="34" charset="0"/>
              <a:buChar char="•"/>
            </a:pPr>
            <a:r>
              <a:rPr lang="en-AU" sz="2400" dirty="0">
                <a:solidFill>
                  <a:schemeClr val="bg1"/>
                </a:solidFill>
              </a:rPr>
              <a:t>Real prices increased by 120% between 1996 and 2010. </a:t>
            </a:r>
            <a:endParaRPr lang="en-AU" sz="2400" dirty="0" smtClean="0">
              <a:solidFill>
                <a:schemeClr val="bg1"/>
              </a:solidFill>
            </a:endParaRPr>
          </a:p>
          <a:p>
            <a:pPr marL="342900" indent="-342900" algn="l">
              <a:buFont typeface="Arial" pitchFamily="34" charset="0"/>
              <a:buChar char="•"/>
            </a:pPr>
            <a:r>
              <a:rPr lang="en-AU" sz="2400" dirty="0" smtClean="0">
                <a:solidFill>
                  <a:schemeClr val="bg1"/>
                </a:solidFill>
              </a:rPr>
              <a:t>We are again approaching these levels.</a:t>
            </a:r>
            <a:endParaRPr lang="en-AU" sz="2400" dirty="0">
              <a:solidFill>
                <a:schemeClr val="bg1"/>
              </a:solidFill>
            </a:endParaRPr>
          </a:p>
        </p:txBody>
      </p:sp>
      <p:sp>
        <p:nvSpPr>
          <p:cNvPr id="6" name="Rectangle 5"/>
          <p:cNvSpPr/>
          <p:nvPr/>
        </p:nvSpPr>
        <p:spPr>
          <a:xfrm>
            <a:off x="0" y="0"/>
            <a:ext cx="9144000" cy="1196752"/>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0" name="Rectangle 9"/>
          <p:cNvSpPr/>
          <p:nvPr/>
        </p:nvSpPr>
        <p:spPr>
          <a:xfrm>
            <a:off x="0" y="6165304"/>
            <a:ext cx="9144000" cy="692696"/>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7" name="Title 1"/>
          <p:cNvSpPr txBox="1">
            <a:spLocks/>
          </p:cNvSpPr>
          <p:nvPr/>
        </p:nvSpPr>
        <p:spPr>
          <a:xfrm>
            <a:off x="1246" y="0"/>
            <a:ext cx="9142754" cy="1470025"/>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AU" sz="4000" dirty="0" smtClean="0">
                <a:solidFill>
                  <a:schemeClr val="bg1"/>
                </a:solidFill>
              </a:rPr>
              <a:t>Overview of Australian housing market</a:t>
            </a:r>
            <a:endParaRPr lang="en-AU" sz="4000" dirty="0">
              <a:solidFill>
                <a:schemeClr val="bg1"/>
              </a:solidFill>
            </a:endParaRPr>
          </a:p>
        </p:txBody>
      </p:sp>
      <p:pic>
        <p:nvPicPr>
          <p:cNvPr id="8"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24328" y="6165304"/>
            <a:ext cx="1619672" cy="6926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 name="Picture 1"/>
          <p:cNvPicPr>
            <a:picLocks noChangeAspect="1"/>
          </p:cNvPicPr>
          <p:nvPr/>
        </p:nvPicPr>
        <p:blipFill>
          <a:blip r:embed="rId3"/>
          <a:stretch>
            <a:fillRect/>
          </a:stretch>
        </p:blipFill>
        <p:spPr>
          <a:xfrm>
            <a:off x="0" y="1628800"/>
            <a:ext cx="6012160" cy="3960440"/>
          </a:xfrm>
          <a:prstGeom prst="rect">
            <a:avLst/>
          </a:prstGeom>
        </p:spPr>
      </p:pic>
    </p:spTree>
    <p:extLst>
      <p:ext uri="{BB962C8B-B14F-4D97-AF65-F5344CB8AC3E}">
        <p14:creationId xmlns:p14="http://schemas.microsoft.com/office/powerpoint/2010/main" val="42788266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tx1">
            <a:lumMod val="50000"/>
            <a:lumOff val="50000"/>
          </a:schemeClr>
        </a:solid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35496" y="5013176"/>
            <a:ext cx="9108504" cy="1080120"/>
          </a:xfrm>
        </p:spPr>
        <p:txBody>
          <a:bodyPr>
            <a:normAutofit/>
          </a:bodyPr>
          <a:lstStyle/>
          <a:p>
            <a:pPr marL="342900" indent="-342900" algn="l">
              <a:buFont typeface="Arial" pitchFamily="34" charset="0"/>
              <a:buChar char="•"/>
            </a:pPr>
            <a:r>
              <a:rPr lang="en-AU" sz="2400" dirty="0" smtClean="0">
                <a:solidFill>
                  <a:schemeClr val="bg1"/>
                </a:solidFill>
              </a:rPr>
              <a:t>Growth was not met by underlying fundamentals.</a:t>
            </a:r>
          </a:p>
        </p:txBody>
      </p:sp>
      <p:sp>
        <p:nvSpPr>
          <p:cNvPr id="6" name="Rectangle 5"/>
          <p:cNvSpPr/>
          <p:nvPr/>
        </p:nvSpPr>
        <p:spPr>
          <a:xfrm>
            <a:off x="0" y="0"/>
            <a:ext cx="9144000" cy="1196752"/>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0" name="Rectangle 9"/>
          <p:cNvSpPr/>
          <p:nvPr/>
        </p:nvSpPr>
        <p:spPr>
          <a:xfrm>
            <a:off x="0" y="6165304"/>
            <a:ext cx="9144000" cy="692696"/>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7" name="Title 1"/>
          <p:cNvSpPr txBox="1">
            <a:spLocks/>
          </p:cNvSpPr>
          <p:nvPr/>
        </p:nvSpPr>
        <p:spPr>
          <a:xfrm>
            <a:off x="1246" y="0"/>
            <a:ext cx="9142754" cy="1470025"/>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AU" sz="4000" dirty="0" smtClean="0">
                <a:solidFill>
                  <a:schemeClr val="bg1"/>
                </a:solidFill>
              </a:rPr>
              <a:t>Overview of Australian housing market</a:t>
            </a:r>
            <a:endParaRPr lang="en-AU" sz="4000" dirty="0">
              <a:solidFill>
                <a:schemeClr val="bg1"/>
              </a:solidFill>
            </a:endParaRPr>
          </a:p>
        </p:txBody>
      </p:sp>
      <p:pic>
        <p:nvPicPr>
          <p:cNvPr id="8"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24328" y="6165304"/>
            <a:ext cx="1619672" cy="6926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 name="Picture 1"/>
          <p:cNvPicPr>
            <a:picLocks noChangeAspect="1"/>
          </p:cNvPicPr>
          <p:nvPr/>
        </p:nvPicPr>
        <p:blipFill>
          <a:blip r:embed="rId3"/>
          <a:stretch>
            <a:fillRect/>
          </a:stretch>
        </p:blipFill>
        <p:spPr>
          <a:xfrm>
            <a:off x="1" y="1196752"/>
            <a:ext cx="4716016" cy="3657600"/>
          </a:xfrm>
          <a:prstGeom prst="rect">
            <a:avLst/>
          </a:prstGeom>
        </p:spPr>
      </p:pic>
      <p:pic>
        <p:nvPicPr>
          <p:cNvPr id="4" name="Picture 3"/>
          <p:cNvPicPr>
            <a:picLocks noChangeAspect="1"/>
          </p:cNvPicPr>
          <p:nvPr/>
        </p:nvPicPr>
        <p:blipFill>
          <a:blip r:embed="rId4"/>
          <a:stretch>
            <a:fillRect/>
          </a:stretch>
        </p:blipFill>
        <p:spPr>
          <a:xfrm>
            <a:off x="4721088" y="1196752"/>
            <a:ext cx="4422912" cy="3657600"/>
          </a:xfrm>
          <a:prstGeom prst="rect">
            <a:avLst/>
          </a:prstGeom>
        </p:spPr>
      </p:pic>
    </p:spTree>
    <p:extLst>
      <p:ext uri="{BB962C8B-B14F-4D97-AF65-F5344CB8AC3E}">
        <p14:creationId xmlns:p14="http://schemas.microsoft.com/office/powerpoint/2010/main" val="124590150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tx1">
            <a:lumMod val="50000"/>
            <a:lumOff val="50000"/>
          </a:schemeClr>
        </a:solid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6660232" y="1340768"/>
            <a:ext cx="2483768" cy="4752528"/>
          </a:xfrm>
        </p:spPr>
        <p:txBody>
          <a:bodyPr>
            <a:normAutofit/>
          </a:bodyPr>
          <a:lstStyle/>
          <a:p>
            <a:pPr marL="342900" indent="-342900" algn="l">
              <a:buFont typeface="Arial" pitchFamily="34" charset="0"/>
              <a:buChar char="•"/>
            </a:pPr>
            <a:r>
              <a:rPr lang="en-AU" sz="2400" dirty="0">
                <a:solidFill>
                  <a:schemeClr val="bg1"/>
                </a:solidFill>
              </a:rPr>
              <a:t>Value of housing stock relative to GDP also far above historical </a:t>
            </a:r>
            <a:r>
              <a:rPr lang="en-AU" sz="2400" dirty="0" smtClean="0">
                <a:solidFill>
                  <a:schemeClr val="bg1"/>
                </a:solidFill>
              </a:rPr>
              <a:t>norms and approaching 2010’s high.</a:t>
            </a:r>
            <a:endParaRPr lang="en-AU" sz="2400" dirty="0">
              <a:solidFill>
                <a:schemeClr val="bg1"/>
              </a:solidFill>
            </a:endParaRPr>
          </a:p>
        </p:txBody>
      </p:sp>
      <p:sp>
        <p:nvSpPr>
          <p:cNvPr id="6" name="Rectangle 5"/>
          <p:cNvSpPr/>
          <p:nvPr/>
        </p:nvSpPr>
        <p:spPr>
          <a:xfrm>
            <a:off x="0" y="0"/>
            <a:ext cx="9144000" cy="1196752"/>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0" name="Rectangle 9"/>
          <p:cNvSpPr/>
          <p:nvPr/>
        </p:nvSpPr>
        <p:spPr>
          <a:xfrm>
            <a:off x="0" y="6165304"/>
            <a:ext cx="9144000" cy="692696"/>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7" name="Title 1"/>
          <p:cNvSpPr txBox="1">
            <a:spLocks/>
          </p:cNvSpPr>
          <p:nvPr/>
        </p:nvSpPr>
        <p:spPr>
          <a:xfrm>
            <a:off x="1246" y="0"/>
            <a:ext cx="9142754" cy="1470025"/>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AU" sz="4000" dirty="0" smtClean="0">
                <a:solidFill>
                  <a:schemeClr val="bg1"/>
                </a:solidFill>
              </a:rPr>
              <a:t>Overview of Australian housing market</a:t>
            </a:r>
            <a:endParaRPr lang="en-AU" sz="4000" dirty="0">
              <a:solidFill>
                <a:schemeClr val="bg1"/>
              </a:solidFill>
            </a:endParaRPr>
          </a:p>
        </p:txBody>
      </p:sp>
      <p:pic>
        <p:nvPicPr>
          <p:cNvPr id="8"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24328" y="6165304"/>
            <a:ext cx="1619672" cy="6926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4"/>
          <p:cNvPicPr>
            <a:picLocks noChangeAspect="1"/>
          </p:cNvPicPr>
          <p:nvPr/>
        </p:nvPicPr>
        <p:blipFill>
          <a:blip r:embed="rId3"/>
          <a:stretch>
            <a:fillRect/>
          </a:stretch>
        </p:blipFill>
        <p:spPr>
          <a:xfrm>
            <a:off x="-8574" y="1700808"/>
            <a:ext cx="6380774" cy="3888432"/>
          </a:xfrm>
          <a:prstGeom prst="rect">
            <a:avLst/>
          </a:prstGeom>
        </p:spPr>
      </p:pic>
    </p:spTree>
    <p:extLst>
      <p:ext uri="{BB962C8B-B14F-4D97-AF65-F5344CB8AC3E}">
        <p14:creationId xmlns:p14="http://schemas.microsoft.com/office/powerpoint/2010/main" val="202186202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tx1">
            <a:lumMod val="50000"/>
            <a:lumOff val="50000"/>
          </a:schemeClr>
        </a:solid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35496" y="4653136"/>
            <a:ext cx="9108504" cy="1440160"/>
          </a:xfrm>
        </p:spPr>
        <p:txBody>
          <a:bodyPr>
            <a:normAutofit fontScale="85000" lnSpcReduction="20000"/>
          </a:bodyPr>
          <a:lstStyle/>
          <a:p>
            <a:pPr marL="342900" indent="-342900" algn="l">
              <a:buFont typeface="Arial" pitchFamily="34" charset="0"/>
              <a:buChar char="•"/>
            </a:pPr>
            <a:r>
              <a:rPr lang="en-AU" sz="2400" dirty="0">
                <a:solidFill>
                  <a:schemeClr val="bg1"/>
                </a:solidFill>
              </a:rPr>
              <a:t>S</a:t>
            </a:r>
            <a:r>
              <a:rPr lang="en-AU" sz="2400" dirty="0" smtClean="0">
                <a:solidFill>
                  <a:schemeClr val="bg1"/>
                </a:solidFill>
              </a:rPr>
              <a:t>hare </a:t>
            </a:r>
            <a:r>
              <a:rPr lang="en-AU" sz="2400" dirty="0">
                <a:solidFill>
                  <a:schemeClr val="bg1"/>
                </a:solidFill>
              </a:rPr>
              <a:t>of loans </a:t>
            </a:r>
            <a:r>
              <a:rPr lang="en-AU" sz="2400" dirty="0" smtClean="0">
                <a:solidFill>
                  <a:schemeClr val="bg1"/>
                </a:solidFill>
              </a:rPr>
              <a:t>into </a:t>
            </a:r>
            <a:r>
              <a:rPr lang="en-AU" sz="2400" dirty="0">
                <a:solidFill>
                  <a:schemeClr val="bg1"/>
                </a:solidFill>
              </a:rPr>
              <a:t>housing </a:t>
            </a:r>
            <a:r>
              <a:rPr lang="en-AU" sz="2400" dirty="0" smtClean="0">
                <a:solidFill>
                  <a:schemeClr val="bg1"/>
                </a:solidFill>
              </a:rPr>
              <a:t>increased </a:t>
            </a:r>
            <a:r>
              <a:rPr lang="en-AU" sz="2400" dirty="0">
                <a:solidFill>
                  <a:schemeClr val="bg1"/>
                </a:solidFill>
              </a:rPr>
              <a:t>from 24% of total loans in 1990 to </a:t>
            </a:r>
            <a:r>
              <a:rPr lang="en-AU" sz="2400" dirty="0" smtClean="0">
                <a:solidFill>
                  <a:schemeClr val="bg1"/>
                </a:solidFill>
              </a:rPr>
              <a:t>60% </a:t>
            </a:r>
            <a:r>
              <a:rPr lang="en-AU" sz="2400" dirty="0">
                <a:solidFill>
                  <a:schemeClr val="bg1"/>
                </a:solidFill>
              </a:rPr>
              <a:t>currently</a:t>
            </a:r>
            <a:r>
              <a:rPr lang="en-AU" sz="2400" dirty="0" smtClean="0">
                <a:solidFill>
                  <a:schemeClr val="bg1"/>
                </a:solidFill>
              </a:rPr>
              <a:t>. Business loans fallen from 64% to 33% over same period.</a:t>
            </a:r>
            <a:endParaRPr lang="en-AU" sz="2400" dirty="0">
              <a:solidFill>
                <a:schemeClr val="bg1"/>
              </a:solidFill>
            </a:endParaRPr>
          </a:p>
          <a:p>
            <a:pPr marL="342900" indent="-342900" algn="l">
              <a:buFont typeface="Arial" pitchFamily="34" charset="0"/>
              <a:buChar char="•"/>
            </a:pPr>
            <a:r>
              <a:rPr lang="en-AU" sz="2400" dirty="0">
                <a:solidFill>
                  <a:schemeClr val="bg1"/>
                </a:solidFill>
              </a:rPr>
              <a:t>The rapid expansion of mortgage debt and housing values has been funded, to a large extent, by heavy offshore borrowings by Australia’s banks and is represented by a massive expansion in bank assets (mainly mortgages) relative to GDP.</a:t>
            </a:r>
          </a:p>
        </p:txBody>
      </p:sp>
      <p:sp>
        <p:nvSpPr>
          <p:cNvPr id="6" name="Rectangle 5"/>
          <p:cNvSpPr/>
          <p:nvPr/>
        </p:nvSpPr>
        <p:spPr>
          <a:xfrm>
            <a:off x="0" y="0"/>
            <a:ext cx="9144000" cy="1196752"/>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0" name="Rectangle 9"/>
          <p:cNvSpPr/>
          <p:nvPr/>
        </p:nvSpPr>
        <p:spPr>
          <a:xfrm>
            <a:off x="0" y="6165304"/>
            <a:ext cx="9144000" cy="692696"/>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7" name="Title 1"/>
          <p:cNvSpPr txBox="1">
            <a:spLocks/>
          </p:cNvSpPr>
          <p:nvPr/>
        </p:nvSpPr>
        <p:spPr>
          <a:xfrm>
            <a:off x="1246" y="0"/>
            <a:ext cx="9142754" cy="1470025"/>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AU" sz="4000" dirty="0" smtClean="0">
                <a:solidFill>
                  <a:schemeClr val="bg1"/>
                </a:solidFill>
              </a:rPr>
              <a:t>Banking system too housing focused</a:t>
            </a:r>
            <a:endParaRPr lang="en-AU" sz="4000" dirty="0">
              <a:solidFill>
                <a:schemeClr val="bg1"/>
              </a:solidFill>
            </a:endParaRPr>
          </a:p>
        </p:txBody>
      </p:sp>
      <p:pic>
        <p:nvPicPr>
          <p:cNvPr id="8"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24328" y="6165304"/>
            <a:ext cx="1619672" cy="6926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 name="Picture 1"/>
          <p:cNvPicPr>
            <a:picLocks noChangeAspect="1"/>
          </p:cNvPicPr>
          <p:nvPr/>
        </p:nvPicPr>
        <p:blipFill>
          <a:blip r:embed="rId3"/>
          <a:stretch>
            <a:fillRect/>
          </a:stretch>
        </p:blipFill>
        <p:spPr>
          <a:xfrm>
            <a:off x="0" y="1196752"/>
            <a:ext cx="4495800" cy="3248025"/>
          </a:xfrm>
          <a:prstGeom prst="rect">
            <a:avLst/>
          </a:prstGeom>
        </p:spPr>
      </p:pic>
      <p:pic>
        <p:nvPicPr>
          <p:cNvPr id="4" name="Picture 3"/>
          <p:cNvPicPr>
            <a:picLocks noChangeAspect="1"/>
          </p:cNvPicPr>
          <p:nvPr/>
        </p:nvPicPr>
        <p:blipFill>
          <a:blip r:embed="rId4"/>
          <a:stretch>
            <a:fillRect/>
          </a:stretch>
        </p:blipFill>
        <p:spPr>
          <a:xfrm>
            <a:off x="4495801" y="1196752"/>
            <a:ext cx="4648200" cy="3248025"/>
          </a:xfrm>
          <a:prstGeom prst="rect">
            <a:avLst/>
          </a:prstGeom>
        </p:spPr>
      </p:pic>
    </p:spTree>
    <p:extLst>
      <p:ext uri="{BB962C8B-B14F-4D97-AF65-F5344CB8AC3E}">
        <p14:creationId xmlns:p14="http://schemas.microsoft.com/office/powerpoint/2010/main" val="77825206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tx1">
            <a:lumMod val="50000"/>
            <a:lumOff val="50000"/>
          </a:schemeClr>
        </a:solid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35496" y="4653136"/>
            <a:ext cx="9108504" cy="1440160"/>
          </a:xfrm>
        </p:spPr>
        <p:txBody>
          <a:bodyPr>
            <a:normAutofit fontScale="92500" lnSpcReduction="10000"/>
          </a:bodyPr>
          <a:lstStyle/>
          <a:p>
            <a:pPr marL="342900" indent="-342900" algn="l">
              <a:buFont typeface="Arial" pitchFamily="34" charset="0"/>
              <a:buChar char="•"/>
            </a:pPr>
            <a:r>
              <a:rPr lang="en-AU" sz="2400" dirty="0">
                <a:solidFill>
                  <a:schemeClr val="bg1"/>
                </a:solidFill>
              </a:rPr>
              <a:t>The Finance &amp; Insurance industries have grown more than twice as fast as the rest of the economy since the mid-1980s, when financial markets were deregulated.</a:t>
            </a:r>
          </a:p>
          <a:p>
            <a:pPr marL="342900" indent="-342900" algn="l">
              <a:buFont typeface="Arial" pitchFamily="34" charset="0"/>
              <a:buChar char="•"/>
            </a:pPr>
            <a:r>
              <a:rPr lang="en-AU" sz="2400" dirty="0">
                <a:solidFill>
                  <a:schemeClr val="bg1"/>
                </a:solidFill>
              </a:rPr>
              <a:t>Finance &amp; Insurance’s share of GDP has more than doubled to </a:t>
            </a:r>
            <a:r>
              <a:rPr lang="en-AU" sz="2400" dirty="0" smtClean="0">
                <a:solidFill>
                  <a:schemeClr val="bg1"/>
                </a:solidFill>
              </a:rPr>
              <a:t>over 8%. </a:t>
            </a:r>
            <a:endParaRPr lang="en-AU" sz="2400" dirty="0">
              <a:solidFill>
                <a:schemeClr val="bg1"/>
              </a:solidFill>
            </a:endParaRPr>
          </a:p>
        </p:txBody>
      </p:sp>
      <p:sp>
        <p:nvSpPr>
          <p:cNvPr id="6" name="Rectangle 5"/>
          <p:cNvSpPr/>
          <p:nvPr/>
        </p:nvSpPr>
        <p:spPr>
          <a:xfrm>
            <a:off x="0" y="0"/>
            <a:ext cx="9144000" cy="1196752"/>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0" name="Rectangle 9"/>
          <p:cNvSpPr/>
          <p:nvPr/>
        </p:nvSpPr>
        <p:spPr>
          <a:xfrm>
            <a:off x="0" y="6165304"/>
            <a:ext cx="9144000" cy="692696"/>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7" name="Title 1"/>
          <p:cNvSpPr txBox="1">
            <a:spLocks/>
          </p:cNvSpPr>
          <p:nvPr/>
        </p:nvSpPr>
        <p:spPr>
          <a:xfrm>
            <a:off x="1246" y="0"/>
            <a:ext cx="9142754" cy="1470025"/>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AU" sz="4000" dirty="0" smtClean="0">
                <a:solidFill>
                  <a:schemeClr val="bg1"/>
                </a:solidFill>
              </a:rPr>
              <a:t>Housing choking-off other sectors</a:t>
            </a:r>
            <a:endParaRPr lang="en-AU" sz="4000" dirty="0">
              <a:solidFill>
                <a:schemeClr val="bg1"/>
              </a:solidFill>
            </a:endParaRPr>
          </a:p>
        </p:txBody>
      </p:sp>
      <p:pic>
        <p:nvPicPr>
          <p:cNvPr id="8"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24328" y="6165304"/>
            <a:ext cx="1619672" cy="6926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4"/>
          <p:cNvPicPr>
            <a:picLocks noChangeAspect="1"/>
          </p:cNvPicPr>
          <p:nvPr/>
        </p:nvPicPr>
        <p:blipFill>
          <a:blip r:embed="rId3"/>
          <a:stretch>
            <a:fillRect/>
          </a:stretch>
        </p:blipFill>
        <p:spPr>
          <a:xfrm>
            <a:off x="0" y="1196752"/>
            <a:ext cx="4752975" cy="3390900"/>
          </a:xfrm>
          <a:prstGeom prst="rect">
            <a:avLst/>
          </a:prstGeom>
        </p:spPr>
      </p:pic>
      <p:pic>
        <p:nvPicPr>
          <p:cNvPr id="9" name="Picture 8"/>
          <p:cNvPicPr>
            <a:picLocks noChangeAspect="1"/>
          </p:cNvPicPr>
          <p:nvPr/>
        </p:nvPicPr>
        <p:blipFill>
          <a:blip r:embed="rId4"/>
          <a:stretch>
            <a:fillRect/>
          </a:stretch>
        </p:blipFill>
        <p:spPr>
          <a:xfrm>
            <a:off x="4752975" y="1196752"/>
            <a:ext cx="4391025" cy="3390900"/>
          </a:xfrm>
          <a:prstGeom prst="rect">
            <a:avLst/>
          </a:prstGeom>
        </p:spPr>
      </p:pic>
    </p:spTree>
    <p:extLst>
      <p:ext uri="{BB962C8B-B14F-4D97-AF65-F5344CB8AC3E}">
        <p14:creationId xmlns:p14="http://schemas.microsoft.com/office/powerpoint/2010/main" val="144803525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tx1">
            <a:lumMod val="50000"/>
            <a:lumOff val="50000"/>
          </a:schemeClr>
        </a:solid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35496" y="5013176"/>
            <a:ext cx="9108504" cy="1080120"/>
          </a:xfrm>
        </p:spPr>
        <p:txBody>
          <a:bodyPr>
            <a:normAutofit/>
          </a:bodyPr>
          <a:lstStyle/>
          <a:p>
            <a:pPr marL="342900" indent="-342900" algn="l">
              <a:buFont typeface="Arial" pitchFamily="34" charset="0"/>
              <a:buChar char="•"/>
            </a:pPr>
            <a:r>
              <a:rPr lang="en-AU" sz="2400" dirty="0" smtClean="0">
                <a:solidFill>
                  <a:schemeClr val="bg1"/>
                </a:solidFill>
              </a:rPr>
              <a:t>Aussies </a:t>
            </a:r>
            <a:r>
              <a:rPr lang="en-AU" sz="2400" dirty="0">
                <a:solidFill>
                  <a:schemeClr val="bg1"/>
                </a:solidFill>
              </a:rPr>
              <a:t>hold a disproportionate share of their wealth in housing, compared with other English-speaking nations.</a:t>
            </a:r>
          </a:p>
        </p:txBody>
      </p:sp>
      <p:sp>
        <p:nvSpPr>
          <p:cNvPr id="6" name="Rectangle 5"/>
          <p:cNvSpPr/>
          <p:nvPr/>
        </p:nvSpPr>
        <p:spPr>
          <a:xfrm>
            <a:off x="0" y="0"/>
            <a:ext cx="9144000" cy="1196752"/>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0" name="Rectangle 9"/>
          <p:cNvSpPr/>
          <p:nvPr/>
        </p:nvSpPr>
        <p:spPr>
          <a:xfrm>
            <a:off x="0" y="6165304"/>
            <a:ext cx="9144000" cy="692696"/>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7" name="Title 1"/>
          <p:cNvSpPr txBox="1">
            <a:spLocks/>
          </p:cNvSpPr>
          <p:nvPr/>
        </p:nvSpPr>
        <p:spPr>
          <a:xfrm>
            <a:off x="1246" y="0"/>
            <a:ext cx="9142754" cy="1470025"/>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AU" sz="4000" dirty="0" smtClean="0">
                <a:solidFill>
                  <a:schemeClr val="bg1"/>
                </a:solidFill>
              </a:rPr>
              <a:t>Too much wealth tied-up in housing</a:t>
            </a:r>
            <a:endParaRPr lang="en-AU" sz="4000" dirty="0">
              <a:solidFill>
                <a:schemeClr val="bg1"/>
              </a:solidFill>
            </a:endParaRPr>
          </a:p>
        </p:txBody>
      </p:sp>
      <p:pic>
        <p:nvPicPr>
          <p:cNvPr id="8"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24328" y="6165304"/>
            <a:ext cx="1619672" cy="6926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2" descr="C:\Users\Leith and Melissa\Desktop\Property Latest\Housing Wealth.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196040"/>
            <a:ext cx="4572000" cy="3572552"/>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3" descr="C:\Users\Leith and Melissa\Desktop\Property Latest\Household Financial Wealth.gif"/>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0" y="1196040"/>
            <a:ext cx="4570130" cy="35725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8320409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tx1">
            <a:lumMod val="50000"/>
            <a:lumOff val="50000"/>
          </a:schemeClr>
        </a:solid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6084168" y="1268760"/>
            <a:ext cx="3059832" cy="4824536"/>
          </a:xfrm>
        </p:spPr>
        <p:txBody>
          <a:bodyPr>
            <a:normAutofit lnSpcReduction="10000"/>
          </a:bodyPr>
          <a:lstStyle/>
          <a:p>
            <a:pPr marL="342900" indent="-342900" algn="l">
              <a:buFont typeface="Arial" pitchFamily="34" charset="0"/>
              <a:buChar char="•"/>
            </a:pPr>
            <a:r>
              <a:rPr lang="en-AU" sz="2400" dirty="0" smtClean="0">
                <a:solidFill>
                  <a:schemeClr val="bg1"/>
                </a:solidFill>
              </a:rPr>
              <a:t>With Aussie home prices growing at four times the pace of wages over past year, values will soon hit the highest level on record against incomes, CPI and GDP.</a:t>
            </a:r>
          </a:p>
          <a:p>
            <a:pPr marL="342900" indent="-342900" algn="l">
              <a:buFont typeface="Arial" pitchFamily="34" charset="0"/>
              <a:buChar char="•"/>
            </a:pPr>
            <a:r>
              <a:rPr lang="en-AU" sz="2400" dirty="0" smtClean="0">
                <a:solidFill>
                  <a:schemeClr val="bg1"/>
                </a:solidFill>
              </a:rPr>
              <a:t>Growth is unsustainable, driven almost entirely by rabid investor demand.</a:t>
            </a:r>
            <a:endParaRPr lang="en-AU" sz="2400" dirty="0">
              <a:solidFill>
                <a:schemeClr val="bg1"/>
              </a:solidFill>
            </a:endParaRPr>
          </a:p>
        </p:txBody>
      </p:sp>
      <p:sp>
        <p:nvSpPr>
          <p:cNvPr id="6" name="Rectangle 5"/>
          <p:cNvSpPr/>
          <p:nvPr/>
        </p:nvSpPr>
        <p:spPr>
          <a:xfrm>
            <a:off x="0" y="0"/>
            <a:ext cx="9144000" cy="1196752"/>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0" name="Rectangle 9"/>
          <p:cNvSpPr/>
          <p:nvPr/>
        </p:nvSpPr>
        <p:spPr>
          <a:xfrm>
            <a:off x="0" y="6165304"/>
            <a:ext cx="9144000" cy="692696"/>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7" name="Title 1"/>
          <p:cNvSpPr txBox="1">
            <a:spLocks/>
          </p:cNvSpPr>
          <p:nvPr/>
        </p:nvSpPr>
        <p:spPr>
          <a:xfrm>
            <a:off x="1246" y="0"/>
            <a:ext cx="9142754" cy="1470025"/>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AU" sz="4000" dirty="0" smtClean="0">
                <a:solidFill>
                  <a:schemeClr val="bg1"/>
                </a:solidFill>
              </a:rPr>
              <a:t>Current situation unsustainable</a:t>
            </a:r>
            <a:endParaRPr lang="en-AU" sz="4000" dirty="0">
              <a:solidFill>
                <a:schemeClr val="bg1"/>
              </a:solidFill>
            </a:endParaRPr>
          </a:p>
        </p:txBody>
      </p:sp>
      <p:pic>
        <p:nvPicPr>
          <p:cNvPr id="8"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24328" y="6165304"/>
            <a:ext cx="1619672" cy="6926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 name="Picture 1"/>
          <p:cNvPicPr>
            <a:picLocks noChangeAspect="1"/>
          </p:cNvPicPr>
          <p:nvPr/>
        </p:nvPicPr>
        <p:blipFill>
          <a:blip r:embed="rId3"/>
          <a:stretch>
            <a:fillRect/>
          </a:stretch>
        </p:blipFill>
        <p:spPr>
          <a:xfrm>
            <a:off x="-53302" y="1542034"/>
            <a:ext cx="5777430" cy="4191222"/>
          </a:xfrm>
          <a:prstGeom prst="rect">
            <a:avLst/>
          </a:prstGeom>
        </p:spPr>
      </p:pic>
    </p:spTree>
    <p:extLst>
      <p:ext uri="{BB962C8B-B14F-4D97-AF65-F5344CB8AC3E}">
        <p14:creationId xmlns:p14="http://schemas.microsoft.com/office/powerpoint/2010/main" val="123266199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tx1">
            <a:lumMod val="50000"/>
            <a:lumOff val="50000"/>
          </a:schemeClr>
        </a:solid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79512" y="1340768"/>
            <a:ext cx="8964488" cy="4752528"/>
          </a:xfrm>
        </p:spPr>
        <p:txBody>
          <a:bodyPr>
            <a:normAutofit/>
          </a:bodyPr>
          <a:lstStyle/>
          <a:p>
            <a:pPr marL="342900" indent="-342900" algn="l">
              <a:buFont typeface="Arial" pitchFamily="34" charset="0"/>
              <a:buChar char="•"/>
            </a:pPr>
            <a:r>
              <a:rPr lang="en-AU" sz="2400" dirty="0" smtClean="0">
                <a:solidFill>
                  <a:schemeClr val="bg1"/>
                </a:solidFill>
              </a:rPr>
              <a:t>After 23 years without a technical recession, Australia finds itself at a critical juncture.</a:t>
            </a:r>
          </a:p>
          <a:p>
            <a:pPr marL="342900" indent="-342900" algn="l">
              <a:buFont typeface="Arial" pitchFamily="34" charset="0"/>
              <a:buChar char="•"/>
            </a:pPr>
            <a:r>
              <a:rPr lang="en-AU" sz="2400" dirty="0" smtClean="0">
                <a:solidFill>
                  <a:schemeClr val="bg1"/>
                </a:solidFill>
              </a:rPr>
              <a:t>With its economy ‘hollowed-out’ and broadly uncompetitive, Australia is facing stiff headwinds from multiple forces, which threatens to raise unemployment, reduce incomes, and ultimately lower standards of living.</a:t>
            </a:r>
          </a:p>
          <a:p>
            <a:pPr marL="342900" indent="-342900" algn="l">
              <a:buFont typeface="Arial" pitchFamily="34" charset="0"/>
              <a:buChar char="•"/>
            </a:pPr>
            <a:r>
              <a:rPr lang="en-AU" sz="2400" dirty="0" smtClean="0">
                <a:solidFill>
                  <a:schemeClr val="bg1"/>
                </a:solidFill>
              </a:rPr>
              <a:t>These risks are made worse by Australia’s near record household debt and a housing market that is commonly regarded as one of the world’s most over-valued.</a:t>
            </a:r>
          </a:p>
          <a:p>
            <a:pPr marL="342900" indent="-342900" algn="l">
              <a:buFont typeface="Arial" pitchFamily="34" charset="0"/>
              <a:buChar char="•"/>
            </a:pPr>
            <a:r>
              <a:rPr lang="en-AU" sz="2400" dirty="0" smtClean="0">
                <a:solidFill>
                  <a:schemeClr val="bg1"/>
                </a:solidFill>
              </a:rPr>
              <a:t>How events play-out will largely hinge on the fortunes of our biggest export market, China.</a:t>
            </a:r>
          </a:p>
        </p:txBody>
      </p:sp>
      <p:sp>
        <p:nvSpPr>
          <p:cNvPr id="6" name="Rectangle 5"/>
          <p:cNvSpPr/>
          <p:nvPr/>
        </p:nvSpPr>
        <p:spPr>
          <a:xfrm>
            <a:off x="0" y="0"/>
            <a:ext cx="9144000" cy="1196752"/>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0" name="Rectangle 9"/>
          <p:cNvSpPr/>
          <p:nvPr/>
        </p:nvSpPr>
        <p:spPr>
          <a:xfrm>
            <a:off x="0" y="6165304"/>
            <a:ext cx="9144000" cy="692696"/>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7" name="Title 1"/>
          <p:cNvSpPr txBox="1">
            <a:spLocks/>
          </p:cNvSpPr>
          <p:nvPr/>
        </p:nvSpPr>
        <p:spPr>
          <a:xfrm>
            <a:off x="1246" y="0"/>
            <a:ext cx="9142754" cy="1470025"/>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AU" sz="4000" dirty="0" smtClean="0">
                <a:solidFill>
                  <a:schemeClr val="bg1"/>
                </a:solidFill>
              </a:rPr>
              <a:t>Overview of Australian housing market</a:t>
            </a:r>
            <a:endParaRPr lang="en-AU" sz="4000" dirty="0">
              <a:solidFill>
                <a:schemeClr val="bg1"/>
              </a:solidFill>
            </a:endParaRPr>
          </a:p>
        </p:txBody>
      </p:sp>
      <p:pic>
        <p:nvPicPr>
          <p:cNvPr id="8"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24328" y="6165304"/>
            <a:ext cx="1619672" cy="6926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0904465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tx1">
            <a:lumMod val="50000"/>
            <a:lumOff val="50000"/>
          </a:schemeClr>
        </a:solid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35496" y="5013176"/>
            <a:ext cx="9108504" cy="1080120"/>
          </a:xfrm>
        </p:spPr>
        <p:txBody>
          <a:bodyPr>
            <a:normAutofit fontScale="77500" lnSpcReduction="20000"/>
          </a:bodyPr>
          <a:lstStyle/>
          <a:p>
            <a:pPr marL="342900" indent="-342900" algn="l">
              <a:buFont typeface="Arial" pitchFamily="34" charset="0"/>
              <a:buChar char="•"/>
            </a:pPr>
            <a:r>
              <a:rPr lang="en-AU" sz="2400" dirty="0">
                <a:solidFill>
                  <a:schemeClr val="bg1"/>
                </a:solidFill>
              </a:rPr>
              <a:t>The number of property investors has surged, from </a:t>
            </a:r>
            <a:r>
              <a:rPr lang="en-AU" sz="2400" dirty="0" smtClean="0">
                <a:solidFill>
                  <a:schemeClr val="bg1"/>
                </a:solidFill>
              </a:rPr>
              <a:t>696,355 </a:t>
            </a:r>
            <a:r>
              <a:rPr lang="en-AU" sz="2400" dirty="0">
                <a:solidFill>
                  <a:schemeClr val="bg1"/>
                </a:solidFill>
              </a:rPr>
              <a:t>in 1990 to </a:t>
            </a:r>
            <a:r>
              <a:rPr lang="en-AU" sz="2400" dirty="0" smtClean="0">
                <a:solidFill>
                  <a:schemeClr val="bg1"/>
                </a:solidFill>
              </a:rPr>
              <a:t>1.90 </a:t>
            </a:r>
            <a:r>
              <a:rPr lang="en-AU" sz="2400" dirty="0">
                <a:solidFill>
                  <a:schemeClr val="bg1"/>
                </a:solidFill>
              </a:rPr>
              <a:t>million in </a:t>
            </a:r>
            <a:r>
              <a:rPr lang="en-AU" sz="2400" dirty="0" smtClean="0">
                <a:solidFill>
                  <a:schemeClr val="bg1"/>
                </a:solidFill>
              </a:rPr>
              <a:t>2012. </a:t>
            </a:r>
            <a:endParaRPr lang="en-AU" sz="2400" dirty="0">
              <a:solidFill>
                <a:schemeClr val="bg1"/>
              </a:solidFill>
            </a:endParaRPr>
          </a:p>
          <a:p>
            <a:pPr marL="342900" indent="-342900" algn="l">
              <a:buFont typeface="Arial" pitchFamily="34" charset="0"/>
              <a:buChar char="•"/>
            </a:pPr>
            <a:r>
              <a:rPr lang="en-AU" sz="2400" dirty="0">
                <a:solidFill>
                  <a:schemeClr val="bg1"/>
                </a:solidFill>
              </a:rPr>
              <a:t>Two-thirds </a:t>
            </a:r>
            <a:r>
              <a:rPr lang="en-AU" sz="2400" dirty="0" smtClean="0">
                <a:solidFill>
                  <a:schemeClr val="bg1"/>
                </a:solidFill>
              </a:rPr>
              <a:t>(1.27 million) of </a:t>
            </a:r>
            <a:r>
              <a:rPr lang="en-AU" sz="2400" dirty="0">
                <a:solidFill>
                  <a:schemeClr val="bg1"/>
                </a:solidFill>
              </a:rPr>
              <a:t>investors were negatively geared in </a:t>
            </a:r>
            <a:r>
              <a:rPr lang="en-AU" sz="2400" dirty="0" smtClean="0">
                <a:solidFill>
                  <a:schemeClr val="bg1"/>
                </a:solidFill>
              </a:rPr>
              <a:t>2012,  </a:t>
            </a:r>
            <a:r>
              <a:rPr lang="en-AU" sz="2400" dirty="0">
                <a:solidFill>
                  <a:schemeClr val="bg1"/>
                </a:solidFill>
              </a:rPr>
              <a:t>losing on average </a:t>
            </a:r>
            <a:r>
              <a:rPr lang="en-AU" sz="2400" dirty="0" smtClean="0">
                <a:solidFill>
                  <a:schemeClr val="bg1"/>
                </a:solidFill>
              </a:rPr>
              <a:t>$10,895 per year. 70% of </a:t>
            </a:r>
            <a:r>
              <a:rPr lang="en-AU" sz="2400" dirty="0">
                <a:solidFill>
                  <a:schemeClr val="bg1"/>
                </a:solidFill>
              </a:rPr>
              <a:t>negatively geared investors earned less than $80,000.</a:t>
            </a:r>
          </a:p>
        </p:txBody>
      </p:sp>
      <p:sp>
        <p:nvSpPr>
          <p:cNvPr id="6" name="Rectangle 5"/>
          <p:cNvSpPr/>
          <p:nvPr/>
        </p:nvSpPr>
        <p:spPr>
          <a:xfrm>
            <a:off x="0" y="0"/>
            <a:ext cx="9144000" cy="1196752"/>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0" name="Rectangle 9"/>
          <p:cNvSpPr/>
          <p:nvPr/>
        </p:nvSpPr>
        <p:spPr>
          <a:xfrm>
            <a:off x="0" y="6165304"/>
            <a:ext cx="9144000" cy="692696"/>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7" name="Title 1"/>
          <p:cNvSpPr txBox="1">
            <a:spLocks/>
          </p:cNvSpPr>
          <p:nvPr/>
        </p:nvSpPr>
        <p:spPr>
          <a:xfrm>
            <a:off x="1246" y="0"/>
            <a:ext cx="9142754" cy="1470025"/>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AU" sz="4000" dirty="0" smtClean="0">
                <a:solidFill>
                  <a:schemeClr val="bg1"/>
                </a:solidFill>
              </a:rPr>
              <a:t>A nation of loss-making landlords</a:t>
            </a:r>
            <a:endParaRPr lang="en-AU" sz="4000" dirty="0">
              <a:solidFill>
                <a:schemeClr val="bg1"/>
              </a:solidFill>
            </a:endParaRPr>
          </a:p>
        </p:txBody>
      </p:sp>
      <p:pic>
        <p:nvPicPr>
          <p:cNvPr id="8"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24328" y="6165304"/>
            <a:ext cx="1619672" cy="6926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 name="Picture 1"/>
          <p:cNvPicPr>
            <a:picLocks noChangeAspect="1"/>
          </p:cNvPicPr>
          <p:nvPr/>
        </p:nvPicPr>
        <p:blipFill>
          <a:blip r:embed="rId3"/>
          <a:stretch>
            <a:fillRect/>
          </a:stretch>
        </p:blipFill>
        <p:spPr>
          <a:xfrm>
            <a:off x="0" y="1196751"/>
            <a:ext cx="4644008" cy="3543151"/>
          </a:xfrm>
          <a:prstGeom prst="rect">
            <a:avLst/>
          </a:prstGeom>
        </p:spPr>
      </p:pic>
      <p:pic>
        <p:nvPicPr>
          <p:cNvPr id="4" name="Picture 3"/>
          <p:cNvPicPr>
            <a:picLocks noChangeAspect="1"/>
          </p:cNvPicPr>
          <p:nvPr/>
        </p:nvPicPr>
        <p:blipFill>
          <a:blip r:embed="rId4"/>
          <a:stretch>
            <a:fillRect/>
          </a:stretch>
        </p:blipFill>
        <p:spPr>
          <a:xfrm>
            <a:off x="4644009" y="1196750"/>
            <a:ext cx="4499992" cy="3543152"/>
          </a:xfrm>
          <a:prstGeom prst="rect">
            <a:avLst/>
          </a:prstGeom>
        </p:spPr>
      </p:pic>
    </p:spTree>
    <p:extLst>
      <p:ext uri="{BB962C8B-B14F-4D97-AF65-F5344CB8AC3E}">
        <p14:creationId xmlns:p14="http://schemas.microsoft.com/office/powerpoint/2010/main" val="428588738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tx1">
            <a:lumMod val="50000"/>
            <a:lumOff val="50000"/>
          </a:schemeClr>
        </a:solid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07504" y="4509120"/>
            <a:ext cx="9036496" cy="1656184"/>
          </a:xfrm>
        </p:spPr>
        <p:txBody>
          <a:bodyPr>
            <a:normAutofit fontScale="92500" lnSpcReduction="20000"/>
          </a:bodyPr>
          <a:lstStyle/>
          <a:p>
            <a:pPr marL="342900" indent="-342900" algn="l">
              <a:buFont typeface="Arial" pitchFamily="34" charset="0"/>
              <a:buChar char="•"/>
            </a:pPr>
            <a:r>
              <a:rPr lang="en-AU" sz="2400" dirty="0" smtClean="0">
                <a:solidFill>
                  <a:schemeClr val="bg1"/>
                </a:solidFill>
              </a:rPr>
              <a:t>RBA has been intent to let housing run in the hope that construction can fill the void left as mining </a:t>
            </a:r>
            <a:r>
              <a:rPr lang="en-AU" sz="2400" dirty="0" err="1" smtClean="0">
                <a:solidFill>
                  <a:schemeClr val="bg1"/>
                </a:solidFill>
              </a:rPr>
              <a:t>capex</a:t>
            </a:r>
            <a:r>
              <a:rPr lang="en-AU" sz="2400" dirty="0" smtClean="0">
                <a:solidFill>
                  <a:schemeClr val="bg1"/>
                </a:solidFill>
              </a:rPr>
              <a:t> unwinds.</a:t>
            </a:r>
          </a:p>
          <a:p>
            <a:pPr marL="342900" indent="-342900" algn="l">
              <a:buFont typeface="Arial" pitchFamily="34" charset="0"/>
              <a:buChar char="•"/>
            </a:pPr>
            <a:r>
              <a:rPr lang="en-AU" sz="2400" dirty="0" smtClean="0">
                <a:solidFill>
                  <a:schemeClr val="bg1"/>
                </a:solidFill>
              </a:rPr>
              <a:t>But how realistic is this? Mining construction is currently around 50% bigger than housing, and will likely fall much quicker and by a much larger amount than housing construction could ever hope to grow.</a:t>
            </a:r>
          </a:p>
          <a:p>
            <a:pPr marL="342900" indent="-342900" algn="l">
              <a:buFont typeface="Arial" pitchFamily="34" charset="0"/>
              <a:buChar char="•"/>
            </a:pPr>
            <a:endParaRPr lang="en-AU" sz="2400" dirty="0" smtClean="0">
              <a:solidFill>
                <a:schemeClr val="bg1"/>
              </a:solidFill>
            </a:endParaRPr>
          </a:p>
        </p:txBody>
      </p:sp>
      <p:sp>
        <p:nvSpPr>
          <p:cNvPr id="6" name="Rectangle 5"/>
          <p:cNvSpPr/>
          <p:nvPr/>
        </p:nvSpPr>
        <p:spPr>
          <a:xfrm>
            <a:off x="0" y="0"/>
            <a:ext cx="9144000" cy="1196752"/>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0" name="Rectangle 9"/>
          <p:cNvSpPr/>
          <p:nvPr/>
        </p:nvSpPr>
        <p:spPr>
          <a:xfrm>
            <a:off x="0" y="6165304"/>
            <a:ext cx="9144000" cy="692696"/>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7" name="Title 1"/>
          <p:cNvSpPr txBox="1">
            <a:spLocks/>
          </p:cNvSpPr>
          <p:nvPr/>
        </p:nvSpPr>
        <p:spPr>
          <a:xfrm>
            <a:off x="1246" y="0"/>
            <a:ext cx="9142754" cy="1470025"/>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AU" sz="4000" dirty="0" smtClean="0">
                <a:solidFill>
                  <a:schemeClr val="bg1"/>
                </a:solidFill>
              </a:rPr>
              <a:t>Housing won’t fill the void</a:t>
            </a:r>
            <a:endParaRPr lang="en-AU" sz="4000" dirty="0">
              <a:solidFill>
                <a:schemeClr val="bg1"/>
              </a:solidFill>
            </a:endParaRPr>
          </a:p>
        </p:txBody>
      </p:sp>
      <p:pic>
        <p:nvPicPr>
          <p:cNvPr id="8"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24328" y="6165304"/>
            <a:ext cx="1619672" cy="6926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3"/>
          <p:cNvPicPr>
            <a:picLocks noChangeAspect="1"/>
          </p:cNvPicPr>
          <p:nvPr/>
        </p:nvPicPr>
        <p:blipFill>
          <a:blip r:embed="rId3"/>
          <a:stretch>
            <a:fillRect/>
          </a:stretch>
        </p:blipFill>
        <p:spPr>
          <a:xfrm>
            <a:off x="-1" y="1196752"/>
            <a:ext cx="4499991" cy="3240360"/>
          </a:xfrm>
          <a:prstGeom prst="rect">
            <a:avLst/>
          </a:prstGeom>
        </p:spPr>
      </p:pic>
      <p:pic>
        <p:nvPicPr>
          <p:cNvPr id="5" name="Picture 4"/>
          <p:cNvPicPr>
            <a:picLocks noChangeAspect="1"/>
          </p:cNvPicPr>
          <p:nvPr/>
        </p:nvPicPr>
        <p:blipFill>
          <a:blip r:embed="rId4"/>
          <a:stretch>
            <a:fillRect/>
          </a:stretch>
        </p:blipFill>
        <p:spPr>
          <a:xfrm>
            <a:off x="4499991" y="1196752"/>
            <a:ext cx="4644010" cy="3240360"/>
          </a:xfrm>
          <a:prstGeom prst="rect">
            <a:avLst/>
          </a:prstGeom>
        </p:spPr>
      </p:pic>
    </p:spTree>
    <p:extLst>
      <p:ext uri="{BB962C8B-B14F-4D97-AF65-F5344CB8AC3E}">
        <p14:creationId xmlns:p14="http://schemas.microsoft.com/office/powerpoint/2010/main" val="25212986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tx1">
            <a:lumMod val="50000"/>
            <a:lumOff val="50000"/>
          </a:schemeClr>
        </a:solid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246" y="1196752"/>
            <a:ext cx="9142754" cy="4968552"/>
          </a:xfrm>
        </p:spPr>
        <p:txBody>
          <a:bodyPr>
            <a:noAutofit/>
          </a:bodyPr>
          <a:lstStyle/>
          <a:p>
            <a:pPr marL="342900" indent="-342900" algn="l">
              <a:buFont typeface="Arial" pitchFamily="34" charset="0"/>
              <a:buChar char="•"/>
            </a:pPr>
            <a:r>
              <a:rPr lang="en-AU" sz="2400" dirty="0" smtClean="0">
                <a:solidFill>
                  <a:schemeClr val="bg1"/>
                </a:solidFill>
              </a:rPr>
              <a:t>Australia is at a dangerous inflection point.</a:t>
            </a:r>
          </a:p>
          <a:p>
            <a:pPr marL="342900" indent="-342900" algn="l">
              <a:buFont typeface="Arial" pitchFamily="34" charset="0"/>
              <a:buChar char="•"/>
            </a:pPr>
            <a:r>
              <a:rPr lang="en-AU" sz="2400" dirty="0" smtClean="0">
                <a:solidFill>
                  <a:schemeClr val="bg1"/>
                </a:solidFill>
              </a:rPr>
              <a:t>The rivers of gold from the once-in-a-century mining boom, along with the shuttering of the local car industry, will likely create a shock to incomes and employment that could last a decade.</a:t>
            </a:r>
          </a:p>
          <a:p>
            <a:pPr marL="342900" indent="-342900" algn="l">
              <a:buFont typeface="Arial" pitchFamily="34" charset="0"/>
              <a:buChar char="•"/>
            </a:pPr>
            <a:r>
              <a:rPr lang="en-AU" sz="2400" dirty="0" smtClean="0">
                <a:solidFill>
                  <a:schemeClr val="bg1"/>
                </a:solidFill>
              </a:rPr>
              <a:t>Meanwhile, Australian housing values are accelerating into trouble and will soon hit their highest valuation ever, driven by an unsustainable surge in investor demand.</a:t>
            </a:r>
          </a:p>
          <a:p>
            <a:pPr marL="342900" indent="-342900" algn="l">
              <a:buFont typeface="Arial" pitchFamily="34" charset="0"/>
              <a:buChar char="•"/>
            </a:pPr>
            <a:r>
              <a:rPr lang="en-AU" sz="2400" dirty="0" smtClean="0">
                <a:solidFill>
                  <a:schemeClr val="bg1"/>
                </a:solidFill>
              </a:rPr>
              <a:t>Nobody knows how badly the situation will play out. However</a:t>
            </a:r>
            <a:r>
              <a:rPr lang="en-AU" sz="2400" dirty="0">
                <a:solidFill>
                  <a:schemeClr val="bg1"/>
                </a:solidFill>
              </a:rPr>
              <a:t>, the risk of </a:t>
            </a:r>
            <a:r>
              <a:rPr lang="en-AU" sz="2400" dirty="0" smtClean="0">
                <a:solidFill>
                  <a:schemeClr val="bg1"/>
                </a:solidFill>
              </a:rPr>
              <a:t>a substantial housing correction </a:t>
            </a:r>
            <a:r>
              <a:rPr lang="en-AU" sz="2400" dirty="0">
                <a:solidFill>
                  <a:schemeClr val="bg1"/>
                </a:solidFill>
              </a:rPr>
              <a:t>sometime in the near </a:t>
            </a:r>
            <a:r>
              <a:rPr lang="en-AU" sz="2400" dirty="0" smtClean="0">
                <a:solidFill>
                  <a:schemeClr val="bg1"/>
                </a:solidFill>
              </a:rPr>
              <a:t>future is arguably </a:t>
            </a:r>
            <a:r>
              <a:rPr lang="en-AU" sz="2400" dirty="0">
                <a:solidFill>
                  <a:schemeClr val="bg1"/>
                </a:solidFill>
              </a:rPr>
              <a:t>greater now than at any other time in living memory</a:t>
            </a:r>
            <a:r>
              <a:rPr lang="en-AU" sz="2400" dirty="0" smtClean="0">
                <a:solidFill>
                  <a:schemeClr val="bg1"/>
                </a:solidFill>
              </a:rPr>
              <a:t>.</a:t>
            </a:r>
          </a:p>
          <a:p>
            <a:pPr marL="342900" indent="-342900" algn="l">
              <a:buFont typeface="Arial" pitchFamily="34" charset="0"/>
              <a:buChar char="•"/>
            </a:pPr>
            <a:r>
              <a:rPr lang="en-AU" sz="2400" dirty="0" smtClean="0">
                <a:solidFill>
                  <a:schemeClr val="bg1"/>
                </a:solidFill>
              </a:rPr>
              <a:t>This has obvious implications for bank profitability and capital, along with financial system stability.</a:t>
            </a:r>
            <a:endParaRPr lang="en-AU" sz="2200" dirty="0" smtClean="0">
              <a:solidFill>
                <a:schemeClr val="bg1"/>
              </a:solidFill>
            </a:endParaRPr>
          </a:p>
        </p:txBody>
      </p:sp>
      <p:sp>
        <p:nvSpPr>
          <p:cNvPr id="6" name="Rectangle 5"/>
          <p:cNvSpPr/>
          <p:nvPr/>
        </p:nvSpPr>
        <p:spPr>
          <a:xfrm>
            <a:off x="0" y="0"/>
            <a:ext cx="9144000" cy="1196752"/>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0" name="Rectangle 9"/>
          <p:cNvSpPr/>
          <p:nvPr/>
        </p:nvSpPr>
        <p:spPr>
          <a:xfrm>
            <a:off x="0" y="6165304"/>
            <a:ext cx="9144000" cy="692696"/>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7" name="Title 1"/>
          <p:cNvSpPr txBox="1">
            <a:spLocks/>
          </p:cNvSpPr>
          <p:nvPr/>
        </p:nvSpPr>
        <p:spPr>
          <a:xfrm>
            <a:off x="1246" y="0"/>
            <a:ext cx="9142754" cy="1470025"/>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AU" sz="3800" dirty="0" smtClean="0">
                <a:solidFill>
                  <a:schemeClr val="bg1"/>
                </a:solidFill>
              </a:rPr>
              <a:t>Australia left facing a dangerous conundrum</a:t>
            </a:r>
            <a:endParaRPr lang="en-AU" sz="3800" dirty="0">
              <a:solidFill>
                <a:schemeClr val="bg1"/>
              </a:solidFill>
            </a:endParaRPr>
          </a:p>
        </p:txBody>
      </p:sp>
      <p:pic>
        <p:nvPicPr>
          <p:cNvPr id="8"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24328" y="6165304"/>
            <a:ext cx="1619672" cy="6926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5761645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tx1">
            <a:lumMod val="50000"/>
            <a:lumOff val="50000"/>
          </a:schemeClr>
        </a:solid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246" y="1196752"/>
            <a:ext cx="9142754" cy="4968552"/>
          </a:xfrm>
        </p:spPr>
        <p:txBody>
          <a:bodyPr>
            <a:noAutofit/>
          </a:bodyPr>
          <a:lstStyle/>
          <a:p>
            <a:pPr marL="342900" indent="-342900" algn="l">
              <a:spcAft>
                <a:spcPts val="1200"/>
              </a:spcAft>
              <a:buFont typeface="Arial" pitchFamily="34" charset="0"/>
              <a:buChar char="•"/>
            </a:pPr>
            <a:r>
              <a:rPr lang="en-AU" sz="2400" dirty="0" smtClean="0">
                <a:solidFill>
                  <a:schemeClr val="bg1"/>
                </a:solidFill>
              </a:rPr>
              <a:t>With a bit of luck, Australia will muddle through and experience a prolonged period of anaemic income growth, steadily rising unemployment (to say 7%), and a small housing correction followed by sluggish growth.</a:t>
            </a:r>
          </a:p>
          <a:p>
            <a:pPr marL="342900" indent="-342900" algn="l">
              <a:spcAft>
                <a:spcPts val="1200"/>
              </a:spcAft>
              <a:buFont typeface="Arial" pitchFamily="34" charset="0"/>
              <a:buChar char="•"/>
            </a:pPr>
            <a:r>
              <a:rPr lang="en-AU" sz="2400" dirty="0" smtClean="0">
                <a:solidFill>
                  <a:schemeClr val="bg1"/>
                </a:solidFill>
              </a:rPr>
              <a:t>But there is the risk that things could get much worse if China slows faster than expected and/or there is dislocation in financial markets.</a:t>
            </a:r>
          </a:p>
          <a:p>
            <a:pPr marL="342900" indent="-342900" algn="l">
              <a:spcAft>
                <a:spcPts val="1200"/>
              </a:spcAft>
              <a:buFont typeface="Arial" pitchFamily="34" charset="0"/>
              <a:buChar char="•"/>
            </a:pPr>
            <a:r>
              <a:rPr lang="en-AU" sz="2400" dirty="0" smtClean="0">
                <a:solidFill>
                  <a:schemeClr val="bg1"/>
                </a:solidFill>
              </a:rPr>
              <a:t>China’s property market, in particular, is looking increasingly unstable, which could lead to a significant fall in steel demand, adversely impacting Australian iron ore and the broader economy.</a:t>
            </a:r>
          </a:p>
          <a:p>
            <a:pPr marL="342900" indent="-342900" algn="l">
              <a:buFont typeface="Arial" pitchFamily="34" charset="0"/>
              <a:buChar char="•"/>
            </a:pPr>
            <a:endParaRPr lang="en-AU" sz="2200" dirty="0" smtClean="0">
              <a:solidFill>
                <a:schemeClr val="bg1"/>
              </a:solidFill>
            </a:endParaRPr>
          </a:p>
        </p:txBody>
      </p:sp>
      <p:sp>
        <p:nvSpPr>
          <p:cNvPr id="6" name="Rectangle 5"/>
          <p:cNvSpPr/>
          <p:nvPr/>
        </p:nvSpPr>
        <p:spPr>
          <a:xfrm>
            <a:off x="0" y="0"/>
            <a:ext cx="9144000" cy="1196752"/>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0" name="Rectangle 9"/>
          <p:cNvSpPr/>
          <p:nvPr/>
        </p:nvSpPr>
        <p:spPr>
          <a:xfrm>
            <a:off x="0" y="6165304"/>
            <a:ext cx="9144000" cy="692696"/>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7" name="Title 1"/>
          <p:cNvSpPr txBox="1">
            <a:spLocks/>
          </p:cNvSpPr>
          <p:nvPr/>
        </p:nvSpPr>
        <p:spPr>
          <a:xfrm>
            <a:off x="1246" y="0"/>
            <a:ext cx="9142754" cy="1470025"/>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AU" sz="3800" dirty="0" smtClean="0">
                <a:solidFill>
                  <a:schemeClr val="bg1"/>
                </a:solidFill>
              </a:rPr>
              <a:t>How bad could it get?</a:t>
            </a:r>
            <a:endParaRPr lang="en-AU" sz="3800" dirty="0">
              <a:solidFill>
                <a:schemeClr val="bg1"/>
              </a:solidFill>
            </a:endParaRPr>
          </a:p>
        </p:txBody>
      </p:sp>
      <p:pic>
        <p:nvPicPr>
          <p:cNvPr id="8"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24328" y="6165304"/>
            <a:ext cx="1619672" cy="6926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7062954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tx1">
            <a:lumMod val="50000"/>
            <a:lumOff val="50000"/>
          </a:schemeClr>
        </a:solid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5148064" y="1268760"/>
            <a:ext cx="3995936" cy="4824536"/>
          </a:xfrm>
        </p:spPr>
        <p:txBody>
          <a:bodyPr>
            <a:normAutofit fontScale="85000" lnSpcReduction="20000"/>
          </a:bodyPr>
          <a:lstStyle/>
          <a:p>
            <a:pPr marL="342900" indent="-342900" algn="l">
              <a:buFont typeface="Arial" pitchFamily="34" charset="0"/>
              <a:buChar char="•"/>
            </a:pPr>
            <a:r>
              <a:rPr lang="en-AU" sz="2200" dirty="0" smtClean="0">
                <a:solidFill>
                  <a:schemeClr val="bg1"/>
                </a:solidFill>
              </a:rPr>
              <a:t>Residential </a:t>
            </a:r>
            <a:r>
              <a:rPr lang="en-AU" sz="2200" dirty="0">
                <a:solidFill>
                  <a:schemeClr val="bg1"/>
                </a:solidFill>
              </a:rPr>
              <a:t>construction </a:t>
            </a:r>
            <a:r>
              <a:rPr lang="en-AU" sz="2200" dirty="0" smtClean="0">
                <a:solidFill>
                  <a:schemeClr val="bg1"/>
                </a:solidFill>
              </a:rPr>
              <a:t>represented </a:t>
            </a:r>
            <a:r>
              <a:rPr lang="en-AU" sz="2200" dirty="0">
                <a:solidFill>
                  <a:schemeClr val="bg1"/>
                </a:solidFill>
              </a:rPr>
              <a:t>roughly one quarter of China’s 20% </a:t>
            </a:r>
            <a:r>
              <a:rPr lang="en-AU" sz="2200" dirty="0" smtClean="0">
                <a:solidFill>
                  <a:schemeClr val="bg1"/>
                </a:solidFill>
              </a:rPr>
              <a:t>fixed asset investment (FAI) growth </a:t>
            </a:r>
            <a:r>
              <a:rPr lang="en-AU" sz="2200" dirty="0">
                <a:solidFill>
                  <a:schemeClr val="bg1"/>
                </a:solidFill>
              </a:rPr>
              <a:t>in 2013. </a:t>
            </a:r>
            <a:endParaRPr lang="en-AU" sz="2200" dirty="0" smtClean="0">
              <a:solidFill>
                <a:schemeClr val="bg1"/>
              </a:solidFill>
            </a:endParaRPr>
          </a:p>
          <a:p>
            <a:pPr marL="342900" indent="-342900" algn="l">
              <a:buFont typeface="Arial" pitchFamily="34" charset="0"/>
              <a:buChar char="•"/>
            </a:pPr>
            <a:r>
              <a:rPr lang="en-AU" sz="2200" dirty="0" smtClean="0">
                <a:solidFill>
                  <a:schemeClr val="bg1"/>
                </a:solidFill>
              </a:rPr>
              <a:t>GS forecasts 5</a:t>
            </a:r>
            <a:r>
              <a:rPr lang="en-AU" sz="2200" dirty="0">
                <a:solidFill>
                  <a:schemeClr val="bg1"/>
                </a:solidFill>
              </a:rPr>
              <a:t>% </a:t>
            </a:r>
            <a:r>
              <a:rPr lang="en-AU" sz="2200" dirty="0" smtClean="0">
                <a:solidFill>
                  <a:schemeClr val="bg1"/>
                </a:solidFill>
              </a:rPr>
              <a:t>(2014) and </a:t>
            </a:r>
            <a:r>
              <a:rPr lang="en-AU" sz="2200" dirty="0">
                <a:solidFill>
                  <a:schemeClr val="bg1"/>
                </a:solidFill>
              </a:rPr>
              <a:t>14% </a:t>
            </a:r>
            <a:r>
              <a:rPr lang="en-AU" sz="2200" dirty="0" smtClean="0">
                <a:solidFill>
                  <a:schemeClr val="bg1"/>
                </a:solidFill>
              </a:rPr>
              <a:t>(2015) falls </a:t>
            </a:r>
            <a:r>
              <a:rPr lang="en-AU" sz="2200" dirty="0">
                <a:solidFill>
                  <a:schemeClr val="bg1"/>
                </a:solidFill>
              </a:rPr>
              <a:t>in construction floor </a:t>
            </a:r>
            <a:r>
              <a:rPr lang="en-AU" sz="2200" dirty="0" smtClean="0">
                <a:solidFill>
                  <a:schemeClr val="bg1"/>
                </a:solidFill>
              </a:rPr>
              <a:t>space.</a:t>
            </a:r>
          </a:p>
          <a:p>
            <a:pPr marL="342900" indent="-342900" algn="l">
              <a:buFont typeface="Arial" pitchFamily="34" charset="0"/>
              <a:buChar char="•"/>
            </a:pPr>
            <a:r>
              <a:rPr lang="en-AU" sz="2200" dirty="0" smtClean="0">
                <a:solidFill>
                  <a:schemeClr val="bg1"/>
                </a:solidFill>
              </a:rPr>
              <a:t>Could wipe 5-6</a:t>
            </a:r>
            <a:r>
              <a:rPr lang="en-AU" sz="2200" dirty="0">
                <a:solidFill>
                  <a:schemeClr val="bg1"/>
                </a:solidFill>
              </a:rPr>
              <a:t>% off </a:t>
            </a:r>
            <a:r>
              <a:rPr lang="en-AU" sz="2200" dirty="0" smtClean="0">
                <a:solidFill>
                  <a:schemeClr val="bg1"/>
                </a:solidFill>
              </a:rPr>
              <a:t> FAI growth </a:t>
            </a:r>
            <a:r>
              <a:rPr lang="en-AU" sz="2200" dirty="0">
                <a:solidFill>
                  <a:schemeClr val="bg1"/>
                </a:solidFill>
              </a:rPr>
              <a:t>across the two years. </a:t>
            </a:r>
            <a:endParaRPr lang="en-AU" sz="2200" dirty="0" smtClean="0">
              <a:solidFill>
                <a:schemeClr val="bg1"/>
              </a:solidFill>
            </a:endParaRPr>
          </a:p>
          <a:p>
            <a:pPr marL="342900" indent="-342900" algn="l">
              <a:buFont typeface="Arial" pitchFamily="34" charset="0"/>
              <a:buChar char="•"/>
            </a:pPr>
            <a:r>
              <a:rPr lang="en-AU" sz="2200" dirty="0" smtClean="0">
                <a:solidFill>
                  <a:schemeClr val="bg1"/>
                </a:solidFill>
              </a:rPr>
              <a:t>FAI </a:t>
            </a:r>
            <a:r>
              <a:rPr lang="en-AU" sz="2200" dirty="0">
                <a:solidFill>
                  <a:schemeClr val="bg1"/>
                </a:solidFill>
              </a:rPr>
              <a:t>is already at 17</a:t>
            </a:r>
            <a:r>
              <a:rPr lang="en-AU" sz="2200" dirty="0" smtClean="0">
                <a:solidFill>
                  <a:schemeClr val="bg1"/>
                </a:solidFill>
              </a:rPr>
              <a:t>%, </a:t>
            </a:r>
            <a:r>
              <a:rPr lang="en-AU" sz="2200" dirty="0">
                <a:solidFill>
                  <a:schemeClr val="bg1"/>
                </a:solidFill>
              </a:rPr>
              <a:t>so we’re talking about a fall to 11-12% year on year growth (on the back of an envelope). </a:t>
            </a:r>
            <a:endParaRPr lang="en-AU" sz="2200" dirty="0" smtClean="0">
              <a:solidFill>
                <a:schemeClr val="bg1"/>
              </a:solidFill>
            </a:endParaRPr>
          </a:p>
          <a:p>
            <a:pPr marL="342900" indent="-342900" algn="l">
              <a:buFont typeface="Arial" pitchFamily="34" charset="0"/>
              <a:buChar char="•"/>
            </a:pPr>
            <a:r>
              <a:rPr lang="en-AU" sz="2200" dirty="0" smtClean="0">
                <a:solidFill>
                  <a:schemeClr val="bg1"/>
                </a:solidFill>
              </a:rPr>
              <a:t>This is consistent with </a:t>
            </a:r>
            <a:r>
              <a:rPr lang="en-AU" sz="2200" dirty="0">
                <a:solidFill>
                  <a:schemeClr val="bg1"/>
                </a:solidFill>
              </a:rPr>
              <a:t>a swift rebalancing of Chinese growth and </a:t>
            </a:r>
            <a:r>
              <a:rPr lang="en-AU" sz="2200" dirty="0" smtClean="0">
                <a:solidFill>
                  <a:schemeClr val="bg1"/>
                </a:solidFill>
              </a:rPr>
              <a:t>a probable </a:t>
            </a:r>
            <a:r>
              <a:rPr lang="en-AU" sz="2200" dirty="0">
                <a:solidFill>
                  <a:schemeClr val="bg1"/>
                </a:solidFill>
              </a:rPr>
              <a:t>fall to about 6% GDP </a:t>
            </a:r>
            <a:r>
              <a:rPr lang="en-AU" sz="2200" dirty="0" smtClean="0">
                <a:solidFill>
                  <a:schemeClr val="bg1"/>
                </a:solidFill>
              </a:rPr>
              <a:t>growth if </a:t>
            </a:r>
            <a:r>
              <a:rPr lang="en-AU" sz="2200" dirty="0">
                <a:solidFill>
                  <a:schemeClr val="bg1"/>
                </a:solidFill>
              </a:rPr>
              <a:t>spill overs are contained (which is questionable).</a:t>
            </a:r>
            <a:endParaRPr lang="en-AU" sz="2200" dirty="0" smtClean="0">
              <a:solidFill>
                <a:schemeClr val="bg1"/>
              </a:solidFill>
            </a:endParaRPr>
          </a:p>
          <a:p>
            <a:pPr marL="342900" indent="-342900" algn="l">
              <a:buFont typeface="Arial" pitchFamily="34" charset="0"/>
              <a:buChar char="•"/>
            </a:pPr>
            <a:endParaRPr lang="en-AU" sz="2400" dirty="0">
              <a:solidFill>
                <a:schemeClr val="bg1"/>
              </a:solidFill>
            </a:endParaRPr>
          </a:p>
        </p:txBody>
      </p:sp>
      <p:sp>
        <p:nvSpPr>
          <p:cNvPr id="6" name="Rectangle 5"/>
          <p:cNvSpPr/>
          <p:nvPr/>
        </p:nvSpPr>
        <p:spPr>
          <a:xfrm>
            <a:off x="0" y="0"/>
            <a:ext cx="9144000" cy="1196752"/>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0" name="Rectangle 9"/>
          <p:cNvSpPr/>
          <p:nvPr/>
        </p:nvSpPr>
        <p:spPr>
          <a:xfrm>
            <a:off x="0" y="6165304"/>
            <a:ext cx="9144000" cy="692696"/>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7" name="Title 1"/>
          <p:cNvSpPr txBox="1">
            <a:spLocks/>
          </p:cNvSpPr>
          <p:nvPr/>
        </p:nvSpPr>
        <p:spPr>
          <a:xfrm>
            <a:off x="1246" y="0"/>
            <a:ext cx="9142754" cy="1470025"/>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AU" sz="4000" dirty="0" smtClean="0">
                <a:solidFill>
                  <a:schemeClr val="bg1"/>
                </a:solidFill>
              </a:rPr>
              <a:t>The Chinese property shakeout</a:t>
            </a:r>
            <a:endParaRPr lang="en-AU" sz="4000" dirty="0">
              <a:solidFill>
                <a:schemeClr val="bg1"/>
              </a:solidFill>
            </a:endParaRPr>
          </a:p>
        </p:txBody>
      </p:sp>
      <p:pic>
        <p:nvPicPr>
          <p:cNvPr id="8"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24328" y="6165304"/>
            <a:ext cx="1619672" cy="6926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8" descr="C:\Users\macrobusiness\Desktop\sfdsa.PNG"/>
          <p:cNvPicPr/>
          <p:nvPr/>
        </p:nvPicPr>
        <p:blipFill>
          <a:blip r:embed="rId3">
            <a:extLst>
              <a:ext uri="{28A0092B-C50C-407E-A947-70E740481C1C}">
                <a14:useLocalDpi xmlns:a14="http://schemas.microsoft.com/office/drawing/2010/main" val="0"/>
              </a:ext>
            </a:extLst>
          </a:blip>
          <a:srcRect/>
          <a:stretch>
            <a:fillRect/>
          </a:stretch>
        </p:blipFill>
        <p:spPr bwMode="auto">
          <a:xfrm>
            <a:off x="1" y="1861753"/>
            <a:ext cx="4860032" cy="3638550"/>
          </a:xfrm>
          <a:prstGeom prst="rect">
            <a:avLst/>
          </a:prstGeom>
          <a:noFill/>
          <a:ln>
            <a:noFill/>
          </a:ln>
        </p:spPr>
      </p:pic>
    </p:spTree>
    <p:extLst>
      <p:ext uri="{BB962C8B-B14F-4D97-AF65-F5344CB8AC3E}">
        <p14:creationId xmlns:p14="http://schemas.microsoft.com/office/powerpoint/2010/main" val="404927432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tx1">
            <a:lumMod val="50000"/>
            <a:lumOff val="50000"/>
          </a:schemeClr>
        </a:solid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4365104"/>
            <a:ext cx="9144000" cy="1728192"/>
          </a:xfrm>
        </p:spPr>
        <p:txBody>
          <a:bodyPr>
            <a:normAutofit lnSpcReduction="10000"/>
          </a:bodyPr>
          <a:lstStyle/>
          <a:p>
            <a:pPr marL="342900" indent="-342900" algn="l">
              <a:buFont typeface="Arial" pitchFamily="34" charset="0"/>
              <a:buChar char="•"/>
            </a:pPr>
            <a:r>
              <a:rPr lang="en-AU" sz="2100" dirty="0" smtClean="0">
                <a:solidFill>
                  <a:schemeClr val="bg1"/>
                </a:solidFill>
              </a:rPr>
              <a:t>FAI is </a:t>
            </a:r>
            <a:r>
              <a:rPr lang="en-AU" sz="2100" dirty="0">
                <a:solidFill>
                  <a:schemeClr val="bg1"/>
                </a:solidFill>
              </a:rPr>
              <a:t>the most steel intensive component of Chinese growth, roughly three times more so than services, and real estate absorbs </a:t>
            </a:r>
            <a:r>
              <a:rPr lang="en-AU" sz="2100" dirty="0" smtClean="0">
                <a:solidFill>
                  <a:schemeClr val="bg1"/>
                </a:solidFill>
              </a:rPr>
              <a:t>up to half </a:t>
            </a:r>
            <a:r>
              <a:rPr lang="en-AU" sz="2100" dirty="0">
                <a:solidFill>
                  <a:schemeClr val="bg1"/>
                </a:solidFill>
              </a:rPr>
              <a:t>of steel </a:t>
            </a:r>
            <a:r>
              <a:rPr lang="en-AU" sz="2100" dirty="0" smtClean="0">
                <a:solidFill>
                  <a:schemeClr val="bg1"/>
                </a:solidFill>
              </a:rPr>
              <a:t>output.</a:t>
            </a:r>
          </a:p>
          <a:p>
            <a:pPr marL="342900" indent="-342900" algn="l">
              <a:buFont typeface="Arial" pitchFamily="34" charset="0"/>
              <a:buChar char="•"/>
            </a:pPr>
            <a:r>
              <a:rPr lang="en-AU" sz="2100" dirty="0" smtClean="0">
                <a:solidFill>
                  <a:schemeClr val="bg1"/>
                </a:solidFill>
              </a:rPr>
              <a:t>Iron </a:t>
            </a:r>
            <a:r>
              <a:rPr lang="en-AU" sz="2100" dirty="0">
                <a:solidFill>
                  <a:schemeClr val="bg1"/>
                </a:solidFill>
              </a:rPr>
              <a:t>ore is already entering structural over supply on aggressive Pilbara </a:t>
            </a:r>
            <a:r>
              <a:rPr lang="en-AU" sz="2100" dirty="0" smtClean="0">
                <a:solidFill>
                  <a:schemeClr val="bg1"/>
                </a:solidFill>
              </a:rPr>
              <a:t>expansions.</a:t>
            </a:r>
          </a:p>
          <a:p>
            <a:pPr marL="342900" indent="-342900" algn="l">
              <a:buFont typeface="Arial" pitchFamily="34" charset="0"/>
              <a:buChar char="•"/>
            </a:pPr>
            <a:r>
              <a:rPr lang="en-AU" sz="2100" dirty="0" smtClean="0">
                <a:solidFill>
                  <a:schemeClr val="bg1"/>
                </a:solidFill>
              </a:rPr>
              <a:t>Iron </a:t>
            </a:r>
            <a:r>
              <a:rPr lang="en-AU" sz="2100" dirty="0">
                <a:solidFill>
                  <a:schemeClr val="bg1"/>
                </a:solidFill>
              </a:rPr>
              <a:t>ore price will </a:t>
            </a:r>
            <a:r>
              <a:rPr lang="en-AU" sz="2100" dirty="0" smtClean="0">
                <a:solidFill>
                  <a:schemeClr val="bg1"/>
                </a:solidFill>
              </a:rPr>
              <a:t>likely fall </a:t>
            </a:r>
            <a:r>
              <a:rPr lang="en-AU" sz="2100" dirty="0">
                <a:solidFill>
                  <a:schemeClr val="bg1"/>
                </a:solidFill>
              </a:rPr>
              <a:t>to $80 </a:t>
            </a:r>
            <a:r>
              <a:rPr lang="en-AU" sz="2100" dirty="0" smtClean="0">
                <a:solidFill>
                  <a:schemeClr val="bg1"/>
                </a:solidFill>
              </a:rPr>
              <a:t>or below </a:t>
            </a:r>
            <a:r>
              <a:rPr lang="en-AU" sz="2100" dirty="0">
                <a:solidFill>
                  <a:schemeClr val="bg1"/>
                </a:solidFill>
              </a:rPr>
              <a:t>for </a:t>
            </a:r>
            <a:r>
              <a:rPr lang="en-AU" sz="2100" dirty="0" smtClean="0">
                <a:solidFill>
                  <a:schemeClr val="bg1"/>
                </a:solidFill>
              </a:rPr>
              <a:t>an extended </a:t>
            </a:r>
            <a:r>
              <a:rPr lang="en-AU" sz="2100" dirty="0">
                <a:solidFill>
                  <a:schemeClr val="bg1"/>
                </a:solidFill>
              </a:rPr>
              <a:t>period. </a:t>
            </a:r>
            <a:endParaRPr lang="en-AU" sz="2100" dirty="0" smtClean="0">
              <a:solidFill>
                <a:schemeClr val="bg1"/>
              </a:solidFill>
            </a:endParaRPr>
          </a:p>
          <a:p>
            <a:pPr marL="342900" indent="-342900" algn="l">
              <a:buFont typeface="Arial" pitchFamily="34" charset="0"/>
              <a:buChar char="•"/>
            </a:pPr>
            <a:endParaRPr lang="en-AU" sz="2200" dirty="0" smtClean="0">
              <a:solidFill>
                <a:schemeClr val="bg1"/>
              </a:solidFill>
            </a:endParaRPr>
          </a:p>
          <a:p>
            <a:pPr marL="342900" indent="-342900" algn="l">
              <a:buFont typeface="Arial" pitchFamily="34" charset="0"/>
              <a:buChar char="•"/>
            </a:pPr>
            <a:endParaRPr lang="en-AU" sz="2200" dirty="0" smtClean="0">
              <a:solidFill>
                <a:schemeClr val="bg1"/>
              </a:solidFill>
            </a:endParaRPr>
          </a:p>
          <a:p>
            <a:pPr marL="342900" indent="-342900" algn="l">
              <a:buFont typeface="Arial" pitchFamily="34" charset="0"/>
              <a:buChar char="•"/>
            </a:pPr>
            <a:endParaRPr lang="en-AU" sz="2400" dirty="0">
              <a:solidFill>
                <a:schemeClr val="bg1"/>
              </a:solidFill>
            </a:endParaRPr>
          </a:p>
        </p:txBody>
      </p:sp>
      <p:sp>
        <p:nvSpPr>
          <p:cNvPr id="6" name="Rectangle 5"/>
          <p:cNvSpPr/>
          <p:nvPr/>
        </p:nvSpPr>
        <p:spPr>
          <a:xfrm>
            <a:off x="0" y="0"/>
            <a:ext cx="9144000" cy="1196752"/>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0" name="Rectangle 9"/>
          <p:cNvSpPr/>
          <p:nvPr/>
        </p:nvSpPr>
        <p:spPr>
          <a:xfrm>
            <a:off x="0" y="6165304"/>
            <a:ext cx="9144000" cy="692696"/>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7" name="Title 1"/>
          <p:cNvSpPr txBox="1">
            <a:spLocks/>
          </p:cNvSpPr>
          <p:nvPr/>
        </p:nvSpPr>
        <p:spPr>
          <a:xfrm>
            <a:off x="1246" y="0"/>
            <a:ext cx="9142754" cy="1470025"/>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AU" sz="4000" dirty="0" smtClean="0">
                <a:solidFill>
                  <a:schemeClr val="bg1"/>
                </a:solidFill>
              </a:rPr>
              <a:t>Impact on commodity prices</a:t>
            </a:r>
            <a:endParaRPr lang="en-AU" sz="4000" dirty="0">
              <a:solidFill>
                <a:schemeClr val="bg1"/>
              </a:solidFill>
            </a:endParaRPr>
          </a:p>
        </p:txBody>
      </p:sp>
      <p:pic>
        <p:nvPicPr>
          <p:cNvPr id="8"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24328" y="6165304"/>
            <a:ext cx="1619672" cy="6926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 name="Picture 10" descr="C:\Users\macrobusiness\Desktop\citi.PNG"/>
          <p:cNvPicPr/>
          <p:nvPr/>
        </p:nvPicPr>
        <p:blipFill>
          <a:blip r:embed="rId3">
            <a:extLst>
              <a:ext uri="{28A0092B-C50C-407E-A947-70E740481C1C}">
                <a14:useLocalDpi xmlns:a14="http://schemas.microsoft.com/office/drawing/2010/main" val="0"/>
              </a:ext>
            </a:extLst>
          </a:blip>
          <a:srcRect/>
          <a:stretch>
            <a:fillRect/>
          </a:stretch>
        </p:blipFill>
        <p:spPr bwMode="auto">
          <a:xfrm>
            <a:off x="0" y="1196753"/>
            <a:ext cx="4572000" cy="2880320"/>
          </a:xfrm>
          <a:prstGeom prst="rect">
            <a:avLst/>
          </a:prstGeom>
          <a:noFill/>
          <a:ln>
            <a:noFill/>
          </a:ln>
        </p:spPr>
      </p:pic>
      <p:pic>
        <p:nvPicPr>
          <p:cNvPr id="2" name="Picture 1"/>
          <p:cNvPicPr>
            <a:picLocks noChangeAspect="1"/>
          </p:cNvPicPr>
          <p:nvPr/>
        </p:nvPicPr>
        <p:blipFill>
          <a:blip r:embed="rId4"/>
          <a:stretch>
            <a:fillRect/>
          </a:stretch>
        </p:blipFill>
        <p:spPr>
          <a:xfrm>
            <a:off x="4574519" y="1196752"/>
            <a:ext cx="4569482" cy="2880321"/>
          </a:xfrm>
          <a:prstGeom prst="rect">
            <a:avLst/>
          </a:prstGeom>
        </p:spPr>
      </p:pic>
    </p:spTree>
    <p:extLst>
      <p:ext uri="{BB962C8B-B14F-4D97-AF65-F5344CB8AC3E}">
        <p14:creationId xmlns:p14="http://schemas.microsoft.com/office/powerpoint/2010/main" val="224133236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tx1">
            <a:lumMod val="50000"/>
            <a:lumOff val="50000"/>
          </a:schemeClr>
        </a:solid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246" y="1196752"/>
            <a:ext cx="9142754" cy="4968552"/>
          </a:xfrm>
        </p:spPr>
        <p:txBody>
          <a:bodyPr>
            <a:noAutofit/>
          </a:bodyPr>
          <a:lstStyle/>
          <a:p>
            <a:pPr marL="342900" indent="-342900" algn="l">
              <a:buFont typeface="Arial" pitchFamily="34" charset="0"/>
              <a:buChar char="•"/>
            </a:pPr>
            <a:r>
              <a:rPr lang="en-AU" sz="2300" dirty="0" smtClean="0">
                <a:solidFill>
                  <a:schemeClr val="bg1"/>
                </a:solidFill>
              </a:rPr>
              <a:t>Every $3 fall in </a:t>
            </a:r>
            <a:r>
              <a:rPr lang="en-AU" sz="2300" dirty="0">
                <a:solidFill>
                  <a:schemeClr val="bg1"/>
                </a:solidFill>
              </a:rPr>
              <a:t>the iron ore price knocks around 1% off the </a:t>
            </a:r>
            <a:r>
              <a:rPr lang="en-AU" sz="2300" dirty="0" smtClean="0">
                <a:solidFill>
                  <a:schemeClr val="bg1"/>
                </a:solidFill>
              </a:rPr>
              <a:t>term-of-trade.</a:t>
            </a:r>
            <a:endParaRPr lang="en-AU" sz="2300" dirty="0">
              <a:solidFill>
                <a:schemeClr val="bg1"/>
              </a:solidFill>
            </a:endParaRPr>
          </a:p>
          <a:p>
            <a:pPr marL="342900" indent="-342900" algn="l">
              <a:buFont typeface="Arial" pitchFamily="34" charset="0"/>
              <a:buChar char="•"/>
            </a:pPr>
            <a:r>
              <a:rPr lang="en-AU" sz="2300" dirty="0" smtClean="0">
                <a:solidFill>
                  <a:schemeClr val="bg1"/>
                </a:solidFill>
              </a:rPr>
              <a:t>The </a:t>
            </a:r>
            <a:r>
              <a:rPr lang="en-AU" sz="2300" dirty="0">
                <a:solidFill>
                  <a:schemeClr val="bg1"/>
                </a:solidFill>
              </a:rPr>
              <a:t>latest Budget forecast for the </a:t>
            </a:r>
            <a:r>
              <a:rPr lang="en-AU" sz="2300" dirty="0" smtClean="0">
                <a:solidFill>
                  <a:schemeClr val="bg1"/>
                </a:solidFill>
              </a:rPr>
              <a:t>terms-of-trade </a:t>
            </a:r>
            <a:r>
              <a:rPr lang="en-AU" sz="2300" dirty="0">
                <a:solidFill>
                  <a:schemeClr val="bg1"/>
                </a:solidFill>
              </a:rPr>
              <a:t>is for a fall of 6.75% for 2014/15. If iron ore falls to $</a:t>
            </a:r>
            <a:r>
              <a:rPr lang="en-AU" sz="2300" dirty="0" smtClean="0">
                <a:solidFill>
                  <a:schemeClr val="bg1"/>
                </a:solidFill>
              </a:rPr>
              <a:t>80, then </a:t>
            </a:r>
            <a:r>
              <a:rPr lang="en-AU" sz="2300" dirty="0">
                <a:solidFill>
                  <a:schemeClr val="bg1"/>
                </a:solidFill>
              </a:rPr>
              <a:t>the hit will be more like 10% and much sooner as </a:t>
            </a:r>
            <a:r>
              <a:rPr lang="en-AU" sz="2300" dirty="0" smtClean="0">
                <a:solidFill>
                  <a:schemeClr val="bg1"/>
                </a:solidFill>
              </a:rPr>
              <a:t>well, </a:t>
            </a:r>
            <a:r>
              <a:rPr lang="en-AU" sz="2300" dirty="0">
                <a:solidFill>
                  <a:schemeClr val="bg1"/>
                </a:solidFill>
              </a:rPr>
              <a:t>which will knock a big hole in revenue forecasts and </a:t>
            </a:r>
            <a:r>
              <a:rPr lang="en-AU" sz="2300" dirty="0" smtClean="0">
                <a:solidFill>
                  <a:schemeClr val="bg1"/>
                </a:solidFill>
              </a:rPr>
              <a:t>damage the public’s </a:t>
            </a:r>
            <a:r>
              <a:rPr lang="en-AU" sz="2300" dirty="0">
                <a:solidFill>
                  <a:schemeClr val="bg1"/>
                </a:solidFill>
              </a:rPr>
              <a:t>faith in budget repair</a:t>
            </a:r>
            <a:r>
              <a:rPr lang="en-AU" sz="2300" dirty="0" smtClean="0">
                <a:solidFill>
                  <a:schemeClr val="bg1"/>
                </a:solidFill>
              </a:rPr>
              <a:t>. It will also crimp national income growth even further.</a:t>
            </a:r>
            <a:endParaRPr lang="en-AU" sz="2300" dirty="0">
              <a:solidFill>
                <a:schemeClr val="bg1"/>
              </a:solidFill>
            </a:endParaRPr>
          </a:p>
          <a:p>
            <a:pPr marL="342900" indent="-342900" algn="l">
              <a:buFont typeface="Arial" pitchFamily="34" charset="0"/>
              <a:buChar char="•"/>
            </a:pPr>
            <a:r>
              <a:rPr lang="en-AU" sz="2300" dirty="0" smtClean="0">
                <a:solidFill>
                  <a:schemeClr val="bg1"/>
                </a:solidFill>
              </a:rPr>
              <a:t>The </a:t>
            </a:r>
            <a:r>
              <a:rPr lang="en-AU" sz="2300" dirty="0">
                <a:solidFill>
                  <a:schemeClr val="bg1"/>
                </a:solidFill>
              </a:rPr>
              <a:t>same price level will send iron ore juniors (and </a:t>
            </a:r>
            <a:r>
              <a:rPr lang="en-AU" sz="2300" dirty="0" smtClean="0">
                <a:solidFill>
                  <a:schemeClr val="bg1"/>
                </a:solidFill>
              </a:rPr>
              <a:t>possibly even </a:t>
            </a:r>
            <a:r>
              <a:rPr lang="en-AU" sz="2300" dirty="0">
                <a:solidFill>
                  <a:schemeClr val="bg1"/>
                </a:solidFill>
              </a:rPr>
              <a:t>one major) to the wall, rocking the stock market and investor confidence</a:t>
            </a:r>
            <a:r>
              <a:rPr lang="en-AU" sz="2300" dirty="0" smtClean="0">
                <a:solidFill>
                  <a:schemeClr val="bg1"/>
                </a:solidFill>
              </a:rPr>
              <a:t>.</a:t>
            </a:r>
          </a:p>
          <a:p>
            <a:pPr marL="342900" indent="-342900" algn="l">
              <a:buFont typeface="Arial" pitchFamily="34" charset="0"/>
              <a:buChar char="•"/>
            </a:pPr>
            <a:r>
              <a:rPr lang="en-AU" sz="2300" dirty="0" smtClean="0">
                <a:solidFill>
                  <a:schemeClr val="bg1"/>
                </a:solidFill>
              </a:rPr>
              <a:t>The </a:t>
            </a:r>
            <a:r>
              <a:rPr lang="en-AU" sz="2300" dirty="0">
                <a:solidFill>
                  <a:schemeClr val="bg1"/>
                </a:solidFill>
              </a:rPr>
              <a:t>income shock will be exacerbated by stalling volumes</a:t>
            </a:r>
            <a:r>
              <a:rPr lang="en-AU" sz="2300" dirty="0" smtClean="0">
                <a:solidFill>
                  <a:schemeClr val="bg1"/>
                </a:solidFill>
              </a:rPr>
              <a:t>.</a:t>
            </a:r>
          </a:p>
          <a:p>
            <a:pPr marL="342900" indent="-342900" algn="l">
              <a:buFont typeface="Arial" pitchFamily="34" charset="0"/>
              <a:buChar char="•"/>
            </a:pPr>
            <a:r>
              <a:rPr lang="en-AU" sz="2300" dirty="0">
                <a:solidFill>
                  <a:schemeClr val="bg1"/>
                </a:solidFill>
              </a:rPr>
              <a:t>Given public austerity and weak consumer confidence, house prices could roll over as the labour market softens in the services economy, even as it is tumbling in mining and related sectors. </a:t>
            </a:r>
          </a:p>
          <a:p>
            <a:pPr marL="342900" indent="-342900" algn="l">
              <a:buFont typeface="Arial" pitchFamily="34" charset="0"/>
              <a:buChar char="•"/>
            </a:pPr>
            <a:endParaRPr lang="en-AU" sz="2300" dirty="0">
              <a:solidFill>
                <a:schemeClr val="bg1"/>
              </a:solidFill>
            </a:endParaRPr>
          </a:p>
          <a:p>
            <a:pPr marL="342900" indent="-342900" algn="l">
              <a:buFont typeface="Arial" pitchFamily="34" charset="0"/>
              <a:buChar char="•"/>
            </a:pPr>
            <a:endParaRPr lang="en-AU" sz="2300" dirty="0" smtClean="0">
              <a:solidFill>
                <a:schemeClr val="bg1"/>
              </a:solidFill>
            </a:endParaRPr>
          </a:p>
        </p:txBody>
      </p:sp>
      <p:sp>
        <p:nvSpPr>
          <p:cNvPr id="6" name="Rectangle 5"/>
          <p:cNvSpPr/>
          <p:nvPr/>
        </p:nvSpPr>
        <p:spPr>
          <a:xfrm>
            <a:off x="0" y="0"/>
            <a:ext cx="9144000" cy="1196752"/>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0" name="Rectangle 9"/>
          <p:cNvSpPr/>
          <p:nvPr/>
        </p:nvSpPr>
        <p:spPr>
          <a:xfrm>
            <a:off x="0" y="6165304"/>
            <a:ext cx="9144000" cy="692696"/>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7" name="Title 1"/>
          <p:cNvSpPr txBox="1">
            <a:spLocks/>
          </p:cNvSpPr>
          <p:nvPr/>
        </p:nvSpPr>
        <p:spPr>
          <a:xfrm>
            <a:off x="1246" y="0"/>
            <a:ext cx="9142754" cy="1470025"/>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AU" sz="3800" dirty="0" smtClean="0">
                <a:solidFill>
                  <a:schemeClr val="bg1"/>
                </a:solidFill>
              </a:rPr>
              <a:t>Possible impacts on Australia</a:t>
            </a:r>
            <a:endParaRPr lang="en-AU" sz="3800" dirty="0">
              <a:solidFill>
                <a:schemeClr val="bg1"/>
              </a:solidFill>
            </a:endParaRPr>
          </a:p>
        </p:txBody>
      </p:sp>
      <p:pic>
        <p:nvPicPr>
          <p:cNvPr id="8"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24328" y="6165304"/>
            <a:ext cx="1619672" cy="6926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8684270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tx1">
            <a:lumMod val="50000"/>
            <a:lumOff val="50000"/>
          </a:schemeClr>
        </a:solid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246" y="1196752"/>
            <a:ext cx="9142754" cy="4968552"/>
          </a:xfrm>
        </p:spPr>
        <p:txBody>
          <a:bodyPr>
            <a:noAutofit/>
          </a:bodyPr>
          <a:lstStyle/>
          <a:p>
            <a:pPr marL="342900" indent="-342900" algn="l">
              <a:buFont typeface="Arial" pitchFamily="34" charset="0"/>
              <a:buChar char="•"/>
            </a:pPr>
            <a:r>
              <a:rPr lang="en-AU" sz="2300" dirty="0" smtClean="0">
                <a:solidFill>
                  <a:schemeClr val="bg1"/>
                </a:solidFill>
              </a:rPr>
              <a:t>The </a:t>
            </a:r>
            <a:r>
              <a:rPr lang="en-AU" sz="2300" dirty="0">
                <a:solidFill>
                  <a:schemeClr val="bg1"/>
                </a:solidFill>
              </a:rPr>
              <a:t>RBA can cut rates again, perhaps by another 75bps. But a few more rate cuts may not be enough to arrest this negative loop of falling house prices, sentiment and employment. </a:t>
            </a:r>
          </a:p>
          <a:p>
            <a:pPr marL="342900" indent="-342900" algn="l">
              <a:buFont typeface="Arial" pitchFamily="34" charset="0"/>
              <a:buChar char="•"/>
            </a:pPr>
            <a:r>
              <a:rPr lang="en-AU" sz="2300" dirty="0" smtClean="0">
                <a:solidFill>
                  <a:schemeClr val="bg1"/>
                </a:solidFill>
              </a:rPr>
              <a:t>Fiscal </a:t>
            </a:r>
            <a:r>
              <a:rPr lang="en-AU" sz="2300" dirty="0">
                <a:solidFill>
                  <a:schemeClr val="bg1"/>
                </a:solidFill>
              </a:rPr>
              <a:t>stimulus is possible – perhaps around </a:t>
            </a:r>
            <a:r>
              <a:rPr lang="en-AU" sz="2300" dirty="0" smtClean="0">
                <a:solidFill>
                  <a:schemeClr val="bg1"/>
                </a:solidFill>
              </a:rPr>
              <a:t>half </a:t>
            </a:r>
            <a:r>
              <a:rPr lang="en-AU" sz="2300" dirty="0">
                <a:solidFill>
                  <a:schemeClr val="bg1"/>
                </a:solidFill>
              </a:rPr>
              <a:t>the size of Rudd’s rescue - but with the ratings </a:t>
            </a:r>
            <a:r>
              <a:rPr lang="en-AU" sz="2300" dirty="0" smtClean="0">
                <a:solidFill>
                  <a:schemeClr val="bg1"/>
                </a:solidFill>
              </a:rPr>
              <a:t>agencies warning </a:t>
            </a:r>
            <a:r>
              <a:rPr lang="en-AU" sz="2300" dirty="0">
                <a:solidFill>
                  <a:schemeClr val="bg1"/>
                </a:solidFill>
              </a:rPr>
              <a:t>that the Budget must aim for surplus across the cycle to support AAA rating, no more than that. </a:t>
            </a:r>
          </a:p>
          <a:p>
            <a:pPr marL="342900" indent="-342900" algn="l">
              <a:buFont typeface="Arial" pitchFamily="34" charset="0"/>
              <a:buChar char="•"/>
            </a:pPr>
            <a:r>
              <a:rPr lang="en-AU" sz="2300" dirty="0" smtClean="0">
                <a:solidFill>
                  <a:schemeClr val="bg1"/>
                </a:solidFill>
              </a:rPr>
              <a:t>Stimulus could buy the economy some time, but </a:t>
            </a:r>
            <a:r>
              <a:rPr lang="en-AU" sz="2300" dirty="0">
                <a:solidFill>
                  <a:schemeClr val="bg1"/>
                </a:solidFill>
              </a:rPr>
              <a:t>given </a:t>
            </a:r>
            <a:r>
              <a:rPr lang="en-AU" sz="2300" dirty="0" smtClean="0">
                <a:solidFill>
                  <a:schemeClr val="bg1"/>
                </a:solidFill>
              </a:rPr>
              <a:t>China’s </a:t>
            </a:r>
            <a:r>
              <a:rPr lang="en-AU" sz="2300" dirty="0">
                <a:solidFill>
                  <a:schemeClr val="bg1"/>
                </a:solidFill>
              </a:rPr>
              <a:t>bust will likely  represent the tipping at which it goes “ex-growth</a:t>
            </a:r>
            <a:r>
              <a:rPr lang="en-AU" sz="2300" dirty="0" smtClean="0">
                <a:solidFill>
                  <a:schemeClr val="bg1"/>
                </a:solidFill>
              </a:rPr>
              <a:t>”, </a:t>
            </a:r>
            <a:r>
              <a:rPr lang="en-AU" sz="2300" dirty="0">
                <a:solidFill>
                  <a:schemeClr val="bg1"/>
                </a:solidFill>
              </a:rPr>
              <a:t>commodity prices will </a:t>
            </a:r>
            <a:r>
              <a:rPr lang="en-AU" sz="2300" dirty="0" smtClean="0">
                <a:solidFill>
                  <a:schemeClr val="bg1"/>
                </a:solidFill>
              </a:rPr>
              <a:t>likely continue </a:t>
            </a:r>
            <a:r>
              <a:rPr lang="en-AU" sz="2300" dirty="0">
                <a:solidFill>
                  <a:schemeClr val="bg1"/>
                </a:solidFill>
              </a:rPr>
              <a:t>to fall, keeping pressure on the Budget.</a:t>
            </a:r>
          </a:p>
          <a:p>
            <a:pPr marL="342900" indent="-342900" algn="l">
              <a:spcAft>
                <a:spcPts val="1200"/>
              </a:spcAft>
              <a:buFont typeface="Arial" pitchFamily="34" charset="0"/>
              <a:buChar char="•"/>
            </a:pPr>
            <a:r>
              <a:rPr lang="en-AU" sz="2400" dirty="0" smtClean="0">
                <a:solidFill>
                  <a:schemeClr val="bg1"/>
                </a:solidFill>
              </a:rPr>
              <a:t>The </a:t>
            </a:r>
            <a:r>
              <a:rPr lang="en-AU" sz="2400" dirty="0">
                <a:solidFill>
                  <a:schemeClr val="bg1"/>
                </a:solidFill>
              </a:rPr>
              <a:t>AAA sovereign rating could be stripped and passed onto the banks via the implied guarantee. Bank funding costs </a:t>
            </a:r>
            <a:r>
              <a:rPr lang="en-AU" sz="2400" dirty="0" smtClean="0">
                <a:solidFill>
                  <a:schemeClr val="bg1"/>
                </a:solidFill>
              </a:rPr>
              <a:t>would begin </a:t>
            </a:r>
            <a:r>
              <a:rPr lang="en-AU" sz="2400" dirty="0">
                <a:solidFill>
                  <a:schemeClr val="bg1"/>
                </a:solidFill>
              </a:rPr>
              <a:t>to rise despite a chronically weak economy and, given interest rates </a:t>
            </a:r>
            <a:r>
              <a:rPr lang="en-AU" sz="2400" dirty="0" smtClean="0">
                <a:solidFill>
                  <a:schemeClr val="bg1"/>
                </a:solidFill>
              </a:rPr>
              <a:t>would be as </a:t>
            </a:r>
            <a:r>
              <a:rPr lang="en-AU" sz="2400" dirty="0">
                <a:solidFill>
                  <a:schemeClr val="bg1"/>
                </a:solidFill>
              </a:rPr>
              <a:t>low as they can go, housing </a:t>
            </a:r>
            <a:r>
              <a:rPr lang="en-AU" sz="2400" dirty="0" smtClean="0">
                <a:solidFill>
                  <a:schemeClr val="bg1"/>
                </a:solidFill>
              </a:rPr>
              <a:t>could continue </a:t>
            </a:r>
            <a:r>
              <a:rPr lang="en-AU" sz="2400" dirty="0">
                <a:solidFill>
                  <a:schemeClr val="bg1"/>
                </a:solidFill>
              </a:rPr>
              <a:t>to fall.</a:t>
            </a:r>
          </a:p>
          <a:p>
            <a:pPr marL="342900" indent="-342900" algn="l">
              <a:buFont typeface="Arial" pitchFamily="34" charset="0"/>
              <a:buChar char="•"/>
            </a:pPr>
            <a:endParaRPr lang="en-AU" sz="2200" dirty="0" smtClean="0">
              <a:solidFill>
                <a:schemeClr val="bg1"/>
              </a:solidFill>
            </a:endParaRPr>
          </a:p>
        </p:txBody>
      </p:sp>
      <p:sp>
        <p:nvSpPr>
          <p:cNvPr id="6" name="Rectangle 5"/>
          <p:cNvSpPr/>
          <p:nvPr/>
        </p:nvSpPr>
        <p:spPr>
          <a:xfrm>
            <a:off x="0" y="0"/>
            <a:ext cx="9144000" cy="1196752"/>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0" name="Rectangle 9"/>
          <p:cNvSpPr/>
          <p:nvPr/>
        </p:nvSpPr>
        <p:spPr>
          <a:xfrm>
            <a:off x="0" y="6165304"/>
            <a:ext cx="9144000" cy="692696"/>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7" name="Title 1"/>
          <p:cNvSpPr txBox="1">
            <a:spLocks/>
          </p:cNvSpPr>
          <p:nvPr/>
        </p:nvSpPr>
        <p:spPr>
          <a:xfrm>
            <a:off x="1246" y="0"/>
            <a:ext cx="9142754" cy="1470025"/>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AU" sz="3800" dirty="0" smtClean="0">
                <a:solidFill>
                  <a:schemeClr val="bg1"/>
                </a:solidFill>
              </a:rPr>
              <a:t>Possible impacts on Australia</a:t>
            </a:r>
            <a:endParaRPr lang="en-AU" sz="3800" dirty="0">
              <a:solidFill>
                <a:schemeClr val="bg1"/>
              </a:solidFill>
            </a:endParaRPr>
          </a:p>
        </p:txBody>
      </p:sp>
      <p:pic>
        <p:nvPicPr>
          <p:cNvPr id="8"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24328" y="6165304"/>
            <a:ext cx="1619672" cy="6926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6971297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tx1">
            <a:lumMod val="50000"/>
            <a:lumOff val="50000"/>
          </a:schemeClr>
        </a:solid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246" y="2636912"/>
            <a:ext cx="9142754" cy="3528392"/>
          </a:xfrm>
        </p:spPr>
        <p:txBody>
          <a:bodyPr>
            <a:noAutofit/>
          </a:bodyPr>
          <a:lstStyle/>
          <a:p>
            <a:pPr marL="342900" indent="-342900">
              <a:buFont typeface="Arial" pitchFamily="34" charset="0"/>
              <a:buChar char="•"/>
            </a:pPr>
            <a:r>
              <a:rPr lang="en-AU" sz="5000" dirty="0" smtClean="0">
                <a:solidFill>
                  <a:schemeClr val="bg1"/>
                </a:solidFill>
              </a:rPr>
              <a:t>Questions?</a:t>
            </a:r>
          </a:p>
        </p:txBody>
      </p:sp>
      <p:sp>
        <p:nvSpPr>
          <p:cNvPr id="6" name="Rectangle 5"/>
          <p:cNvSpPr/>
          <p:nvPr/>
        </p:nvSpPr>
        <p:spPr>
          <a:xfrm>
            <a:off x="0" y="0"/>
            <a:ext cx="9144000" cy="1196752"/>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0" name="Rectangle 9"/>
          <p:cNvSpPr/>
          <p:nvPr/>
        </p:nvSpPr>
        <p:spPr>
          <a:xfrm>
            <a:off x="0" y="6165304"/>
            <a:ext cx="9144000" cy="692696"/>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7" name="Title 1"/>
          <p:cNvSpPr txBox="1">
            <a:spLocks/>
          </p:cNvSpPr>
          <p:nvPr/>
        </p:nvSpPr>
        <p:spPr>
          <a:xfrm>
            <a:off x="1246" y="0"/>
            <a:ext cx="9142754" cy="1470025"/>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endParaRPr lang="en-AU" sz="3800" dirty="0">
              <a:solidFill>
                <a:schemeClr val="bg1"/>
              </a:solidFill>
            </a:endParaRPr>
          </a:p>
        </p:txBody>
      </p:sp>
      <p:pic>
        <p:nvPicPr>
          <p:cNvPr id="8"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24328" y="6165304"/>
            <a:ext cx="1619672" cy="6926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6770366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tx1">
            <a:lumMod val="50000"/>
            <a:lumOff val="50000"/>
          </a:schemeClr>
        </a:solid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5940152" y="1243862"/>
            <a:ext cx="3096344" cy="4752528"/>
          </a:xfrm>
        </p:spPr>
        <p:txBody>
          <a:bodyPr>
            <a:normAutofit/>
          </a:bodyPr>
          <a:lstStyle/>
          <a:p>
            <a:pPr marL="342900" indent="-342900" algn="l">
              <a:buFont typeface="Arial" pitchFamily="34" charset="0"/>
              <a:buChar char="•"/>
            </a:pPr>
            <a:r>
              <a:rPr lang="en-AU" sz="2400" dirty="0" smtClean="0">
                <a:solidFill>
                  <a:schemeClr val="bg1"/>
                </a:solidFill>
              </a:rPr>
              <a:t>China’s rapid rise, and insatiable appetite for commodities, led to the biggest boom in commodity prices and the terms-of-trade in Australia’s history.</a:t>
            </a:r>
          </a:p>
        </p:txBody>
      </p:sp>
      <p:sp>
        <p:nvSpPr>
          <p:cNvPr id="6" name="Rectangle 5"/>
          <p:cNvSpPr/>
          <p:nvPr/>
        </p:nvSpPr>
        <p:spPr>
          <a:xfrm>
            <a:off x="0" y="0"/>
            <a:ext cx="9144000" cy="1196752"/>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0" name="Rectangle 9"/>
          <p:cNvSpPr/>
          <p:nvPr/>
        </p:nvSpPr>
        <p:spPr>
          <a:xfrm>
            <a:off x="0" y="6165304"/>
            <a:ext cx="9144000" cy="692696"/>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7" name="Title 1"/>
          <p:cNvSpPr txBox="1">
            <a:spLocks/>
          </p:cNvSpPr>
          <p:nvPr/>
        </p:nvSpPr>
        <p:spPr>
          <a:xfrm>
            <a:off x="1246" y="0"/>
            <a:ext cx="9142754" cy="1470025"/>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AU" sz="4000" dirty="0" smtClean="0">
                <a:solidFill>
                  <a:schemeClr val="bg1"/>
                </a:solidFill>
              </a:rPr>
              <a:t>The key beneficiary of the China boom</a:t>
            </a:r>
            <a:endParaRPr lang="en-AU" sz="4000" dirty="0">
              <a:solidFill>
                <a:schemeClr val="bg1"/>
              </a:solidFill>
            </a:endParaRPr>
          </a:p>
        </p:txBody>
      </p:sp>
      <p:pic>
        <p:nvPicPr>
          <p:cNvPr id="8"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24328" y="6165304"/>
            <a:ext cx="1619672" cy="6926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 name="Picture 1"/>
          <p:cNvPicPr>
            <a:picLocks noChangeAspect="1"/>
          </p:cNvPicPr>
          <p:nvPr/>
        </p:nvPicPr>
        <p:blipFill>
          <a:blip r:embed="rId3"/>
          <a:stretch>
            <a:fillRect/>
          </a:stretch>
        </p:blipFill>
        <p:spPr>
          <a:xfrm>
            <a:off x="0" y="1651012"/>
            <a:ext cx="5724128" cy="3938228"/>
          </a:xfrm>
          <a:prstGeom prst="rect">
            <a:avLst/>
          </a:prstGeom>
        </p:spPr>
      </p:pic>
    </p:spTree>
    <p:extLst>
      <p:ext uri="{BB962C8B-B14F-4D97-AF65-F5344CB8AC3E}">
        <p14:creationId xmlns:p14="http://schemas.microsoft.com/office/powerpoint/2010/main" val="44633961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tx1">
            <a:lumMod val="50000"/>
            <a:lumOff val="50000"/>
          </a:schemeClr>
        </a:solid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35496" y="4941168"/>
            <a:ext cx="9001000" cy="1055222"/>
          </a:xfrm>
        </p:spPr>
        <p:txBody>
          <a:bodyPr>
            <a:normAutofit fontScale="92500" lnSpcReduction="20000"/>
          </a:bodyPr>
          <a:lstStyle/>
          <a:p>
            <a:pPr marL="342900" indent="-342900" algn="l">
              <a:buFont typeface="Arial" pitchFamily="34" charset="0"/>
              <a:buChar char="•"/>
            </a:pPr>
            <a:r>
              <a:rPr lang="en-AU" sz="2400" dirty="0" smtClean="0">
                <a:solidFill>
                  <a:schemeClr val="bg1"/>
                </a:solidFill>
              </a:rPr>
              <a:t>Australian commodity exports have soared since 2003 on the back of China.</a:t>
            </a:r>
          </a:p>
          <a:p>
            <a:pPr marL="342900" indent="-342900" algn="l">
              <a:buFont typeface="Arial" pitchFamily="34" charset="0"/>
              <a:buChar char="•"/>
            </a:pPr>
            <a:r>
              <a:rPr lang="en-AU" sz="2400" dirty="0" smtClean="0">
                <a:solidFill>
                  <a:schemeClr val="bg1"/>
                </a:solidFill>
              </a:rPr>
              <a:t>Iron ore, in particular, has been the biggest winner. </a:t>
            </a:r>
          </a:p>
        </p:txBody>
      </p:sp>
      <p:sp>
        <p:nvSpPr>
          <p:cNvPr id="6" name="Rectangle 5"/>
          <p:cNvSpPr/>
          <p:nvPr/>
        </p:nvSpPr>
        <p:spPr>
          <a:xfrm>
            <a:off x="0" y="0"/>
            <a:ext cx="9144000" cy="1196752"/>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0" name="Rectangle 9"/>
          <p:cNvSpPr/>
          <p:nvPr/>
        </p:nvSpPr>
        <p:spPr>
          <a:xfrm>
            <a:off x="0" y="6165304"/>
            <a:ext cx="9144000" cy="692696"/>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7" name="Title 1"/>
          <p:cNvSpPr txBox="1">
            <a:spLocks/>
          </p:cNvSpPr>
          <p:nvPr/>
        </p:nvSpPr>
        <p:spPr>
          <a:xfrm>
            <a:off x="1246" y="0"/>
            <a:ext cx="9142754" cy="1470025"/>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AU" sz="4000" dirty="0" smtClean="0">
                <a:solidFill>
                  <a:schemeClr val="bg1"/>
                </a:solidFill>
              </a:rPr>
              <a:t>Commodity exports boomed</a:t>
            </a:r>
            <a:endParaRPr lang="en-AU" sz="4000" dirty="0">
              <a:solidFill>
                <a:schemeClr val="bg1"/>
              </a:solidFill>
            </a:endParaRPr>
          </a:p>
        </p:txBody>
      </p:sp>
      <p:pic>
        <p:nvPicPr>
          <p:cNvPr id="8"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24328" y="6165304"/>
            <a:ext cx="1619672" cy="6926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 name="Picture 11"/>
          <p:cNvPicPr>
            <a:picLocks noChangeAspect="1"/>
          </p:cNvPicPr>
          <p:nvPr/>
        </p:nvPicPr>
        <p:blipFill>
          <a:blip r:embed="rId3"/>
          <a:stretch>
            <a:fillRect/>
          </a:stretch>
        </p:blipFill>
        <p:spPr>
          <a:xfrm>
            <a:off x="4723978" y="1237085"/>
            <a:ext cx="4420022" cy="3344044"/>
          </a:xfrm>
          <a:prstGeom prst="rect">
            <a:avLst/>
          </a:prstGeom>
        </p:spPr>
      </p:pic>
      <p:pic>
        <p:nvPicPr>
          <p:cNvPr id="13" name="Picture 12"/>
          <p:cNvPicPr>
            <a:picLocks noChangeAspect="1"/>
          </p:cNvPicPr>
          <p:nvPr/>
        </p:nvPicPr>
        <p:blipFill>
          <a:blip r:embed="rId4"/>
          <a:stretch>
            <a:fillRect/>
          </a:stretch>
        </p:blipFill>
        <p:spPr>
          <a:xfrm>
            <a:off x="-10913" y="1237085"/>
            <a:ext cx="4870945" cy="3344044"/>
          </a:xfrm>
          <a:prstGeom prst="rect">
            <a:avLst/>
          </a:prstGeom>
        </p:spPr>
      </p:pic>
    </p:spTree>
    <p:extLst>
      <p:ext uri="{BB962C8B-B14F-4D97-AF65-F5344CB8AC3E}">
        <p14:creationId xmlns:p14="http://schemas.microsoft.com/office/powerpoint/2010/main" val="16876812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tx1">
            <a:lumMod val="50000"/>
            <a:lumOff val="50000"/>
          </a:schemeClr>
        </a:solid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6300192" y="1220186"/>
            <a:ext cx="2448272" cy="4896544"/>
          </a:xfrm>
        </p:spPr>
        <p:txBody>
          <a:bodyPr>
            <a:normAutofit fontScale="92500" lnSpcReduction="10000"/>
          </a:bodyPr>
          <a:lstStyle/>
          <a:p>
            <a:pPr marL="342900" indent="-342900" algn="l">
              <a:buFont typeface="Arial" pitchFamily="34" charset="0"/>
              <a:buChar char="•"/>
            </a:pPr>
            <a:r>
              <a:rPr lang="en-AU" sz="2400" dirty="0" smtClean="0">
                <a:solidFill>
                  <a:schemeClr val="bg1"/>
                </a:solidFill>
              </a:rPr>
              <a:t>Strongly rising commodity prices from 2003 meant that national income grew at a much faster rate than output (GDP).</a:t>
            </a:r>
          </a:p>
          <a:p>
            <a:pPr marL="342900" indent="-342900" algn="l">
              <a:buFont typeface="Arial" pitchFamily="34" charset="0"/>
              <a:buChar char="•"/>
            </a:pPr>
            <a:r>
              <a:rPr lang="en-AU" sz="2400" dirty="0" smtClean="0">
                <a:solidFill>
                  <a:schemeClr val="bg1"/>
                </a:solidFill>
              </a:rPr>
              <a:t>This made Australians richer, since we could buy more imports from a given volume of exports.</a:t>
            </a:r>
            <a:endParaRPr lang="en-AU" sz="2400" dirty="0">
              <a:solidFill>
                <a:schemeClr val="bg1"/>
              </a:solidFill>
            </a:endParaRPr>
          </a:p>
        </p:txBody>
      </p:sp>
      <p:sp>
        <p:nvSpPr>
          <p:cNvPr id="6" name="Rectangle 5"/>
          <p:cNvSpPr/>
          <p:nvPr/>
        </p:nvSpPr>
        <p:spPr>
          <a:xfrm>
            <a:off x="0" y="0"/>
            <a:ext cx="9144000" cy="1196752"/>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0" name="Rectangle 9"/>
          <p:cNvSpPr/>
          <p:nvPr/>
        </p:nvSpPr>
        <p:spPr>
          <a:xfrm>
            <a:off x="0" y="6165304"/>
            <a:ext cx="9144000" cy="692696"/>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7" name="Title 1"/>
          <p:cNvSpPr txBox="1">
            <a:spLocks/>
          </p:cNvSpPr>
          <p:nvPr/>
        </p:nvSpPr>
        <p:spPr>
          <a:xfrm>
            <a:off x="1246" y="0"/>
            <a:ext cx="9142754" cy="1470025"/>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AU" sz="4000" dirty="0" smtClean="0">
                <a:solidFill>
                  <a:schemeClr val="bg1"/>
                </a:solidFill>
              </a:rPr>
              <a:t>National income </a:t>
            </a:r>
            <a:r>
              <a:rPr lang="en-AU" sz="4000" dirty="0">
                <a:solidFill>
                  <a:schemeClr val="bg1"/>
                </a:solidFill>
              </a:rPr>
              <a:t>s</a:t>
            </a:r>
            <a:r>
              <a:rPr lang="en-AU" sz="4000" dirty="0" smtClean="0">
                <a:solidFill>
                  <a:schemeClr val="bg1"/>
                </a:solidFill>
              </a:rPr>
              <a:t>urged</a:t>
            </a:r>
            <a:endParaRPr lang="en-AU" sz="4000" dirty="0">
              <a:solidFill>
                <a:schemeClr val="bg1"/>
              </a:solidFill>
            </a:endParaRPr>
          </a:p>
        </p:txBody>
      </p:sp>
      <p:pic>
        <p:nvPicPr>
          <p:cNvPr id="8"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24328" y="6165304"/>
            <a:ext cx="1619672" cy="6926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 name="Picture 1"/>
          <p:cNvPicPr>
            <a:picLocks noChangeAspect="1"/>
          </p:cNvPicPr>
          <p:nvPr/>
        </p:nvPicPr>
        <p:blipFill>
          <a:blip r:embed="rId3"/>
          <a:stretch>
            <a:fillRect/>
          </a:stretch>
        </p:blipFill>
        <p:spPr>
          <a:xfrm>
            <a:off x="-3368" y="1680858"/>
            <a:ext cx="6156176" cy="3975199"/>
          </a:xfrm>
          <a:prstGeom prst="rect">
            <a:avLst/>
          </a:prstGeom>
        </p:spPr>
      </p:pic>
    </p:spTree>
    <p:extLst>
      <p:ext uri="{BB962C8B-B14F-4D97-AF65-F5344CB8AC3E}">
        <p14:creationId xmlns:p14="http://schemas.microsoft.com/office/powerpoint/2010/main" val="304899085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tx1">
            <a:lumMod val="50000"/>
            <a:lumOff val="50000"/>
          </a:schemeClr>
        </a:solid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35496" y="4725144"/>
            <a:ext cx="9001000" cy="1391586"/>
          </a:xfrm>
        </p:spPr>
        <p:txBody>
          <a:bodyPr>
            <a:normAutofit fontScale="92500" lnSpcReduction="10000"/>
          </a:bodyPr>
          <a:lstStyle/>
          <a:p>
            <a:pPr marL="342900" indent="-342900" algn="l">
              <a:buFont typeface="Arial" pitchFamily="34" charset="0"/>
              <a:buChar char="•"/>
            </a:pPr>
            <a:r>
              <a:rPr lang="en-AU" sz="2400" dirty="0" smtClean="0">
                <a:solidFill>
                  <a:schemeClr val="bg1"/>
                </a:solidFill>
              </a:rPr>
              <a:t>But Australia’s non-mining economy has been crowded-out, narrowing our economic base.</a:t>
            </a:r>
          </a:p>
          <a:p>
            <a:pPr marL="342900" indent="-342900" algn="l">
              <a:buFont typeface="Arial" pitchFamily="34" charset="0"/>
              <a:buChar char="•"/>
            </a:pPr>
            <a:r>
              <a:rPr lang="en-AU" sz="2400" dirty="0" smtClean="0">
                <a:solidFill>
                  <a:schemeClr val="bg1"/>
                </a:solidFill>
              </a:rPr>
              <a:t>The manufacturing industry, in particular, has suffered immensely and Australia’s economy now lacks diversification.</a:t>
            </a:r>
          </a:p>
          <a:p>
            <a:pPr marL="342900" indent="-342900" algn="l">
              <a:buFont typeface="Arial" pitchFamily="34" charset="0"/>
              <a:buChar char="•"/>
            </a:pPr>
            <a:endParaRPr lang="en-AU" sz="2400" dirty="0">
              <a:solidFill>
                <a:schemeClr val="bg1"/>
              </a:solidFill>
            </a:endParaRPr>
          </a:p>
        </p:txBody>
      </p:sp>
      <p:sp>
        <p:nvSpPr>
          <p:cNvPr id="6" name="Rectangle 5"/>
          <p:cNvSpPr/>
          <p:nvPr/>
        </p:nvSpPr>
        <p:spPr>
          <a:xfrm>
            <a:off x="0" y="0"/>
            <a:ext cx="9144000" cy="1196752"/>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0" name="Rectangle 9"/>
          <p:cNvSpPr/>
          <p:nvPr/>
        </p:nvSpPr>
        <p:spPr>
          <a:xfrm>
            <a:off x="0" y="6165304"/>
            <a:ext cx="9144000" cy="692696"/>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7" name="Title 1"/>
          <p:cNvSpPr txBox="1">
            <a:spLocks/>
          </p:cNvSpPr>
          <p:nvPr/>
        </p:nvSpPr>
        <p:spPr>
          <a:xfrm>
            <a:off x="1246" y="0"/>
            <a:ext cx="9142754" cy="1470025"/>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AU" sz="4000" dirty="0" smtClean="0">
                <a:solidFill>
                  <a:schemeClr val="bg1"/>
                </a:solidFill>
              </a:rPr>
              <a:t>Dark side of the boom</a:t>
            </a:r>
            <a:endParaRPr lang="en-AU" sz="4000" dirty="0">
              <a:solidFill>
                <a:schemeClr val="bg1"/>
              </a:solidFill>
            </a:endParaRPr>
          </a:p>
        </p:txBody>
      </p:sp>
      <p:pic>
        <p:nvPicPr>
          <p:cNvPr id="8"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24328" y="6165304"/>
            <a:ext cx="1619672" cy="6926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3"/>
          <p:cNvPicPr>
            <a:picLocks noChangeAspect="1"/>
          </p:cNvPicPr>
          <p:nvPr/>
        </p:nvPicPr>
        <p:blipFill>
          <a:blip r:embed="rId3"/>
          <a:stretch>
            <a:fillRect/>
          </a:stretch>
        </p:blipFill>
        <p:spPr>
          <a:xfrm>
            <a:off x="-24043" y="1196752"/>
            <a:ext cx="4632447" cy="3312368"/>
          </a:xfrm>
          <a:prstGeom prst="rect">
            <a:avLst/>
          </a:prstGeom>
        </p:spPr>
      </p:pic>
      <p:pic>
        <p:nvPicPr>
          <p:cNvPr id="5" name="Picture 4"/>
          <p:cNvPicPr>
            <a:picLocks noChangeAspect="1"/>
          </p:cNvPicPr>
          <p:nvPr/>
        </p:nvPicPr>
        <p:blipFill>
          <a:blip r:embed="rId4"/>
          <a:stretch>
            <a:fillRect/>
          </a:stretch>
        </p:blipFill>
        <p:spPr>
          <a:xfrm>
            <a:off x="4608404" y="1196753"/>
            <a:ext cx="4589402" cy="3312368"/>
          </a:xfrm>
          <a:prstGeom prst="rect">
            <a:avLst/>
          </a:prstGeom>
        </p:spPr>
      </p:pic>
    </p:spTree>
    <p:extLst>
      <p:ext uri="{BB962C8B-B14F-4D97-AF65-F5344CB8AC3E}">
        <p14:creationId xmlns:p14="http://schemas.microsoft.com/office/powerpoint/2010/main" val="188877067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tx1">
            <a:lumMod val="50000"/>
            <a:lumOff val="50000"/>
          </a:schemeClr>
        </a:solid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4869160"/>
            <a:ext cx="9144000" cy="1224136"/>
          </a:xfrm>
        </p:spPr>
        <p:txBody>
          <a:bodyPr>
            <a:normAutofit fontScale="85000" lnSpcReduction="20000"/>
          </a:bodyPr>
          <a:lstStyle/>
          <a:p>
            <a:pPr marL="342900" indent="-342900" algn="l">
              <a:buFont typeface="Arial" pitchFamily="34" charset="0"/>
              <a:buChar char="•"/>
            </a:pPr>
            <a:r>
              <a:rPr lang="en-AU" sz="2400" dirty="0" smtClean="0">
                <a:solidFill>
                  <a:schemeClr val="bg1"/>
                </a:solidFill>
              </a:rPr>
              <a:t>Commodity prices peaked in 2011 and are now falling, dragging-down the terms-of-trade and national disposable income.</a:t>
            </a:r>
          </a:p>
          <a:p>
            <a:pPr marL="342900" indent="-342900" algn="l">
              <a:buFont typeface="Arial" pitchFamily="34" charset="0"/>
              <a:buChar char="•"/>
            </a:pPr>
            <a:r>
              <a:rPr lang="en-AU" sz="2400" dirty="0" smtClean="0">
                <a:solidFill>
                  <a:schemeClr val="bg1"/>
                </a:solidFill>
              </a:rPr>
              <a:t>If falls persist, which we believe they will, incomes will grow at a much slower rate than GDP going forward.</a:t>
            </a:r>
          </a:p>
          <a:p>
            <a:pPr marL="342900" indent="-342900" algn="l">
              <a:buFont typeface="Arial" pitchFamily="34" charset="0"/>
              <a:buChar char="•"/>
            </a:pPr>
            <a:endParaRPr lang="en-AU" sz="2400" dirty="0" smtClean="0">
              <a:solidFill>
                <a:schemeClr val="bg1"/>
              </a:solidFill>
            </a:endParaRPr>
          </a:p>
        </p:txBody>
      </p:sp>
      <p:sp>
        <p:nvSpPr>
          <p:cNvPr id="6" name="Rectangle 5"/>
          <p:cNvSpPr/>
          <p:nvPr/>
        </p:nvSpPr>
        <p:spPr>
          <a:xfrm>
            <a:off x="0" y="0"/>
            <a:ext cx="9144000" cy="1196752"/>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0" name="Rectangle 9"/>
          <p:cNvSpPr/>
          <p:nvPr/>
        </p:nvSpPr>
        <p:spPr>
          <a:xfrm>
            <a:off x="0" y="6165304"/>
            <a:ext cx="9144000" cy="692696"/>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7" name="Title 1"/>
          <p:cNvSpPr txBox="1">
            <a:spLocks/>
          </p:cNvSpPr>
          <p:nvPr/>
        </p:nvSpPr>
        <p:spPr>
          <a:xfrm>
            <a:off x="1246" y="0"/>
            <a:ext cx="9142754" cy="1470025"/>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AU" sz="4000" dirty="0" smtClean="0">
                <a:solidFill>
                  <a:schemeClr val="bg1"/>
                </a:solidFill>
              </a:rPr>
              <a:t>Our luck is running out</a:t>
            </a:r>
            <a:endParaRPr lang="en-AU" sz="4000" dirty="0">
              <a:solidFill>
                <a:schemeClr val="bg1"/>
              </a:solidFill>
            </a:endParaRPr>
          </a:p>
        </p:txBody>
      </p:sp>
      <p:pic>
        <p:nvPicPr>
          <p:cNvPr id="8"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24328" y="6165304"/>
            <a:ext cx="1619672" cy="6926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3"/>
          <p:cNvPicPr>
            <a:picLocks noChangeAspect="1"/>
          </p:cNvPicPr>
          <p:nvPr/>
        </p:nvPicPr>
        <p:blipFill>
          <a:blip r:embed="rId3"/>
          <a:stretch>
            <a:fillRect/>
          </a:stretch>
        </p:blipFill>
        <p:spPr>
          <a:xfrm>
            <a:off x="-33009" y="1186349"/>
            <a:ext cx="4605010" cy="3479279"/>
          </a:xfrm>
          <a:prstGeom prst="rect">
            <a:avLst/>
          </a:prstGeom>
        </p:spPr>
      </p:pic>
      <p:pic>
        <p:nvPicPr>
          <p:cNvPr id="5" name="Picture 4"/>
          <p:cNvPicPr>
            <a:picLocks noChangeAspect="1"/>
          </p:cNvPicPr>
          <p:nvPr/>
        </p:nvPicPr>
        <p:blipFill>
          <a:blip r:embed="rId4"/>
          <a:stretch>
            <a:fillRect/>
          </a:stretch>
        </p:blipFill>
        <p:spPr>
          <a:xfrm>
            <a:off x="4572001" y="1186349"/>
            <a:ext cx="4581052" cy="3479279"/>
          </a:xfrm>
          <a:prstGeom prst="rect">
            <a:avLst/>
          </a:prstGeom>
        </p:spPr>
      </p:pic>
      <p:sp>
        <p:nvSpPr>
          <p:cNvPr id="11" name="Rectangle 10"/>
          <p:cNvSpPr/>
          <p:nvPr/>
        </p:nvSpPr>
        <p:spPr>
          <a:xfrm>
            <a:off x="7092280" y="4293096"/>
            <a:ext cx="288032" cy="16629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2" name="TextBox 11"/>
          <p:cNvSpPr txBox="1"/>
          <p:nvPr/>
        </p:nvSpPr>
        <p:spPr>
          <a:xfrm>
            <a:off x="7020272" y="4237991"/>
            <a:ext cx="432048" cy="215444"/>
          </a:xfrm>
          <a:prstGeom prst="rect">
            <a:avLst/>
          </a:prstGeom>
          <a:noFill/>
        </p:spPr>
        <p:txBody>
          <a:bodyPr wrap="square" rtlCol="0">
            <a:spAutoFit/>
          </a:bodyPr>
          <a:lstStyle/>
          <a:p>
            <a:r>
              <a:rPr lang="en-AU" sz="800" dirty="0" smtClean="0">
                <a:solidFill>
                  <a:schemeClr val="tx1">
                    <a:lumMod val="65000"/>
                    <a:lumOff val="35000"/>
                  </a:schemeClr>
                </a:solidFill>
                <a:latin typeface="Arial" panose="020B0604020202020204" pitchFamily="34" charset="0"/>
                <a:cs typeface="Arial" panose="020B0604020202020204" pitchFamily="34" charset="0"/>
              </a:rPr>
              <a:t>swap</a:t>
            </a:r>
            <a:endParaRPr lang="en-AU" sz="800" dirty="0">
              <a:solidFill>
                <a:schemeClr val="tx1">
                  <a:lumMod val="65000"/>
                  <a:lumOff val="3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18416732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tx1">
            <a:lumMod val="50000"/>
            <a:lumOff val="50000"/>
          </a:schemeClr>
        </a:solid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4797152"/>
            <a:ext cx="9144000" cy="1368152"/>
          </a:xfrm>
        </p:spPr>
        <p:txBody>
          <a:bodyPr>
            <a:normAutofit fontScale="77500" lnSpcReduction="20000"/>
          </a:bodyPr>
          <a:lstStyle/>
          <a:p>
            <a:pPr marL="342900" indent="-342900" algn="l">
              <a:buFont typeface="Arial" pitchFamily="34" charset="0"/>
              <a:buChar char="•"/>
            </a:pPr>
            <a:r>
              <a:rPr lang="en-AU" sz="2400" dirty="0" smtClean="0">
                <a:solidFill>
                  <a:schemeClr val="bg1"/>
                </a:solidFill>
              </a:rPr>
              <a:t>Per capita household income growth is slowing fast. In the 2000s, incomes grew on average by 2.8% p.a. So far this century, growth has slowed to just 0.9% p.a. </a:t>
            </a:r>
          </a:p>
          <a:p>
            <a:pPr marL="342900" indent="-342900" algn="l">
              <a:buFont typeface="Arial" pitchFamily="34" charset="0"/>
              <a:buChar char="•"/>
            </a:pPr>
            <a:r>
              <a:rPr lang="en-AU" sz="2400" dirty="0">
                <a:solidFill>
                  <a:schemeClr val="bg1"/>
                </a:solidFill>
              </a:rPr>
              <a:t>Australian Treasury </a:t>
            </a:r>
            <a:r>
              <a:rPr lang="en-AU" sz="2400" dirty="0" smtClean="0">
                <a:solidFill>
                  <a:schemeClr val="bg1"/>
                </a:solidFill>
              </a:rPr>
              <a:t>forecasts </a:t>
            </a:r>
            <a:r>
              <a:rPr lang="en-AU" sz="2400" dirty="0">
                <a:solidFill>
                  <a:schemeClr val="bg1"/>
                </a:solidFill>
              </a:rPr>
              <a:t>that average per capita income growth would halve over the next decade to the lowest rate of growth experienced in </a:t>
            </a:r>
            <a:r>
              <a:rPr lang="en-AU" sz="2400" dirty="0" smtClean="0">
                <a:solidFill>
                  <a:schemeClr val="bg1"/>
                </a:solidFill>
              </a:rPr>
              <a:t>at least 50 </a:t>
            </a:r>
            <a:r>
              <a:rPr lang="en-AU" sz="2400" dirty="0">
                <a:solidFill>
                  <a:schemeClr val="bg1"/>
                </a:solidFill>
              </a:rPr>
              <a:t>years, weighed down by the falling terms-of-trade.</a:t>
            </a:r>
            <a:endParaRPr lang="en-AU" sz="2400" dirty="0" smtClean="0">
              <a:solidFill>
                <a:schemeClr val="bg1"/>
              </a:solidFill>
            </a:endParaRPr>
          </a:p>
          <a:p>
            <a:pPr marL="342900" indent="-342900" algn="l">
              <a:buFont typeface="Arial" pitchFamily="34" charset="0"/>
              <a:buChar char="•"/>
            </a:pPr>
            <a:endParaRPr lang="en-AU" sz="2400" dirty="0" smtClean="0">
              <a:solidFill>
                <a:schemeClr val="bg1"/>
              </a:solidFill>
            </a:endParaRPr>
          </a:p>
        </p:txBody>
      </p:sp>
      <p:sp>
        <p:nvSpPr>
          <p:cNvPr id="6" name="Rectangle 5"/>
          <p:cNvSpPr/>
          <p:nvPr/>
        </p:nvSpPr>
        <p:spPr>
          <a:xfrm>
            <a:off x="0" y="0"/>
            <a:ext cx="9144000" cy="1196752"/>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0" name="Rectangle 9"/>
          <p:cNvSpPr/>
          <p:nvPr/>
        </p:nvSpPr>
        <p:spPr>
          <a:xfrm>
            <a:off x="0" y="6165304"/>
            <a:ext cx="9144000" cy="692696"/>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7" name="Title 1"/>
          <p:cNvSpPr txBox="1">
            <a:spLocks/>
          </p:cNvSpPr>
          <p:nvPr/>
        </p:nvSpPr>
        <p:spPr>
          <a:xfrm>
            <a:off x="1246" y="0"/>
            <a:ext cx="9142754" cy="1470025"/>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AU" sz="4000" dirty="0" smtClean="0">
                <a:solidFill>
                  <a:schemeClr val="bg1"/>
                </a:solidFill>
              </a:rPr>
              <a:t>An income shock in the making</a:t>
            </a:r>
            <a:endParaRPr lang="en-AU" sz="4000" dirty="0">
              <a:solidFill>
                <a:schemeClr val="bg1"/>
              </a:solidFill>
            </a:endParaRPr>
          </a:p>
        </p:txBody>
      </p:sp>
      <p:pic>
        <p:nvPicPr>
          <p:cNvPr id="8"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24328" y="6165304"/>
            <a:ext cx="1619672" cy="6926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8" descr="ScreenHunter_354 Nov. 21 11.52">
            <a:hlinkClick r:id="rId3"/>
          </p:cNvPr>
          <p:cNvPicPr/>
          <p:nvPr/>
        </p:nvPicPr>
        <p:blipFill>
          <a:blip r:embed="rId4">
            <a:extLst>
              <a:ext uri="{28A0092B-C50C-407E-A947-70E740481C1C}">
                <a14:useLocalDpi xmlns:a14="http://schemas.microsoft.com/office/drawing/2010/main" val="0"/>
              </a:ext>
            </a:extLst>
          </a:blip>
          <a:srcRect/>
          <a:stretch>
            <a:fillRect/>
          </a:stretch>
        </p:blipFill>
        <p:spPr bwMode="auto">
          <a:xfrm>
            <a:off x="4667252" y="1192043"/>
            <a:ext cx="4486106" cy="3403844"/>
          </a:xfrm>
          <a:prstGeom prst="rect">
            <a:avLst/>
          </a:prstGeom>
          <a:noFill/>
          <a:ln>
            <a:noFill/>
          </a:ln>
        </p:spPr>
      </p:pic>
      <p:pic>
        <p:nvPicPr>
          <p:cNvPr id="5" name="Picture 4"/>
          <p:cNvPicPr>
            <a:picLocks noChangeAspect="1"/>
          </p:cNvPicPr>
          <p:nvPr/>
        </p:nvPicPr>
        <p:blipFill>
          <a:blip r:embed="rId5"/>
          <a:stretch>
            <a:fillRect/>
          </a:stretch>
        </p:blipFill>
        <p:spPr>
          <a:xfrm>
            <a:off x="-9357" y="1192043"/>
            <a:ext cx="4676608" cy="3403844"/>
          </a:xfrm>
          <a:prstGeom prst="rect">
            <a:avLst/>
          </a:prstGeom>
        </p:spPr>
      </p:pic>
    </p:spTree>
    <p:extLst>
      <p:ext uri="{BB962C8B-B14F-4D97-AF65-F5344CB8AC3E}">
        <p14:creationId xmlns:p14="http://schemas.microsoft.com/office/powerpoint/2010/main" val="145480096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tx1">
            <a:lumMod val="50000"/>
            <a:lumOff val="50000"/>
          </a:schemeClr>
        </a:solid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6084168" y="1268760"/>
            <a:ext cx="3059832" cy="4896544"/>
          </a:xfrm>
        </p:spPr>
        <p:txBody>
          <a:bodyPr>
            <a:normAutofit lnSpcReduction="10000"/>
          </a:bodyPr>
          <a:lstStyle/>
          <a:p>
            <a:pPr marL="342900" indent="-342900" algn="l">
              <a:buFont typeface="Arial" pitchFamily="34" charset="0"/>
              <a:buChar char="•"/>
            </a:pPr>
            <a:r>
              <a:rPr lang="en-AU" sz="2400" dirty="0" smtClean="0">
                <a:solidFill>
                  <a:schemeClr val="bg1"/>
                </a:solidFill>
              </a:rPr>
              <a:t>Australia’s economy has been supported by the biggest mining investment boom in the nation’s history.</a:t>
            </a:r>
          </a:p>
          <a:p>
            <a:pPr marL="342900" indent="-342900" algn="l">
              <a:buFont typeface="Arial" pitchFamily="34" charset="0"/>
              <a:buChar char="•"/>
            </a:pPr>
            <a:r>
              <a:rPr lang="en-AU" sz="2400" dirty="0" smtClean="0">
                <a:solidFill>
                  <a:schemeClr val="bg1"/>
                </a:solidFill>
              </a:rPr>
              <a:t>According to the RBA, around 10% of employment is in the mining sector, with most employed in areas directly related to capital investment.</a:t>
            </a:r>
          </a:p>
          <a:p>
            <a:pPr marL="342900" indent="-342900" algn="l">
              <a:buFont typeface="Arial" pitchFamily="34" charset="0"/>
              <a:buChar char="•"/>
            </a:pPr>
            <a:endParaRPr lang="en-AU" sz="2400" dirty="0" smtClean="0">
              <a:solidFill>
                <a:schemeClr val="bg1"/>
              </a:solidFill>
            </a:endParaRPr>
          </a:p>
        </p:txBody>
      </p:sp>
      <p:sp>
        <p:nvSpPr>
          <p:cNvPr id="6" name="Rectangle 5"/>
          <p:cNvSpPr/>
          <p:nvPr/>
        </p:nvSpPr>
        <p:spPr>
          <a:xfrm>
            <a:off x="0" y="0"/>
            <a:ext cx="9144000" cy="1196752"/>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0" name="Rectangle 9"/>
          <p:cNvSpPr/>
          <p:nvPr/>
        </p:nvSpPr>
        <p:spPr>
          <a:xfrm>
            <a:off x="0" y="6165304"/>
            <a:ext cx="9144000" cy="692696"/>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7" name="Title 1"/>
          <p:cNvSpPr txBox="1">
            <a:spLocks/>
          </p:cNvSpPr>
          <p:nvPr/>
        </p:nvSpPr>
        <p:spPr>
          <a:xfrm>
            <a:off x="1246" y="0"/>
            <a:ext cx="9142754" cy="1470025"/>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AU" sz="4000" dirty="0" smtClean="0">
                <a:solidFill>
                  <a:schemeClr val="bg1"/>
                </a:solidFill>
              </a:rPr>
              <a:t>An employment shock is also in the making</a:t>
            </a:r>
            <a:endParaRPr lang="en-AU" sz="4000" dirty="0">
              <a:solidFill>
                <a:schemeClr val="bg1"/>
              </a:solidFill>
            </a:endParaRPr>
          </a:p>
        </p:txBody>
      </p:sp>
      <p:pic>
        <p:nvPicPr>
          <p:cNvPr id="8"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24328" y="6165304"/>
            <a:ext cx="1619672" cy="6926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 name="Picture 1"/>
          <p:cNvPicPr>
            <a:picLocks noChangeAspect="1"/>
          </p:cNvPicPr>
          <p:nvPr/>
        </p:nvPicPr>
        <p:blipFill>
          <a:blip r:embed="rId3"/>
          <a:stretch>
            <a:fillRect/>
          </a:stretch>
        </p:blipFill>
        <p:spPr>
          <a:xfrm>
            <a:off x="1041" y="1628800"/>
            <a:ext cx="5795095" cy="4032447"/>
          </a:xfrm>
          <a:prstGeom prst="rect">
            <a:avLst/>
          </a:prstGeom>
        </p:spPr>
      </p:pic>
    </p:spTree>
    <p:extLst>
      <p:ext uri="{BB962C8B-B14F-4D97-AF65-F5344CB8AC3E}">
        <p14:creationId xmlns:p14="http://schemas.microsoft.com/office/powerpoint/2010/main" val="3651085671"/>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2339</TotalTime>
  <Words>1702</Words>
  <Application>Microsoft Office PowerPoint</Application>
  <PresentationFormat>On-screen Show (4:3)</PresentationFormat>
  <Paragraphs>96</Paragraphs>
  <Slides>28</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28</vt:i4>
      </vt:variant>
    </vt:vector>
  </HeadingPairs>
  <TitlesOfParts>
    <vt:vector size="31" baseType="lpstr">
      <vt:lpstr>Arial</vt:lpstr>
      <vt:lpstr>Calibri</vt:lpstr>
      <vt:lpstr>Office Theme</vt:lpstr>
      <vt:lpstr>Headwinds for the Australian Economy and Financial System</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Hewlett-Packard</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Leith and Melissa</dc:creator>
  <cp:lastModifiedBy>macrobusiness</cp:lastModifiedBy>
  <cp:revision>127</cp:revision>
  <dcterms:created xsi:type="dcterms:W3CDTF">2012-09-04T02:33:16Z</dcterms:created>
  <dcterms:modified xsi:type="dcterms:W3CDTF">2014-05-26T18:34:39Z</dcterms:modified>
</cp:coreProperties>
</file>